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1" r:id="rId5"/>
    <p:sldMasterId id="2147483653" r:id="rId6"/>
  </p:sldMasterIdLst>
  <p:notesMasterIdLst>
    <p:notesMasterId r:id="rId42"/>
  </p:notesMasterIdLst>
  <p:sldIdLst>
    <p:sldId id="256" r:id="rId7"/>
    <p:sldId id="364" r:id="rId8"/>
    <p:sldId id="365" r:id="rId9"/>
    <p:sldId id="294" r:id="rId10"/>
    <p:sldId id="373" r:id="rId11"/>
    <p:sldId id="374" r:id="rId12"/>
    <p:sldId id="384" r:id="rId13"/>
    <p:sldId id="366" r:id="rId14"/>
    <p:sldId id="337" r:id="rId15"/>
    <p:sldId id="339" r:id="rId16"/>
    <p:sldId id="367" r:id="rId17"/>
    <p:sldId id="378" r:id="rId18"/>
    <p:sldId id="319" r:id="rId19"/>
    <p:sldId id="386" r:id="rId20"/>
    <p:sldId id="328" r:id="rId21"/>
    <p:sldId id="385" r:id="rId22"/>
    <p:sldId id="377" r:id="rId23"/>
    <p:sldId id="379" r:id="rId24"/>
    <p:sldId id="368" r:id="rId25"/>
    <p:sldId id="311" r:id="rId26"/>
    <p:sldId id="380" r:id="rId27"/>
    <p:sldId id="382" r:id="rId28"/>
    <p:sldId id="369" r:id="rId29"/>
    <p:sldId id="383" r:id="rId30"/>
    <p:sldId id="310" r:id="rId31"/>
    <p:sldId id="341" r:id="rId32"/>
    <p:sldId id="342" r:id="rId33"/>
    <p:sldId id="372" r:id="rId34"/>
    <p:sldId id="347" r:id="rId35"/>
    <p:sldId id="358" r:id="rId36"/>
    <p:sldId id="376" r:id="rId37"/>
    <p:sldId id="361" r:id="rId38"/>
    <p:sldId id="370" r:id="rId39"/>
    <p:sldId id="375" r:id="rId40"/>
    <p:sldId id="371" r:id="rId4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9941"/>
    <a:srgbClr val="A4D1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990A19-7917-4285-9D39-AFDBAAFD96BA}" v="31" dt="2020-05-26T11:43:02.9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10" autoAdjust="0"/>
    <p:restoredTop sz="94660"/>
  </p:normalViewPr>
  <p:slideViewPr>
    <p:cSldViewPr>
      <p:cViewPr varScale="1">
        <p:scale>
          <a:sx n="128" d="100"/>
          <a:sy n="128" d="100"/>
        </p:scale>
        <p:origin x="450" y="120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heme" Target="theme/theme1.xml"/><Relationship Id="rId53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presProps" Target="presProp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ableStyles" Target="tableStyles.xml"/><Relationship Id="rId20" Type="http://schemas.openxmlformats.org/officeDocument/2006/relationships/slide" Target="slides/slide14.xml"/><Relationship Id="rId41" Type="http://schemas.openxmlformats.org/officeDocument/2006/relationships/slide" Target="slides/slide3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A981F0-837C-4EFC-9E63-06AD44E4D166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60E65A78-886E-44F4-9CDA-A55CD7EC2BE6}">
      <dgm:prSet phldrT="[Szöveg]"/>
      <dgm:spPr/>
      <dgm:t>
        <a:bodyPr/>
        <a:lstStyle/>
        <a:p>
          <a:r>
            <a:rPr lang="hu-HU" dirty="0" smtClean="0"/>
            <a:t>Hatások</a:t>
          </a:r>
          <a:endParaRPr lang="hu-HU" dirty="0"/>
        </a:p>
      </dgm:t>
    </dgm:pt>
    <dgm:pt modelId="{031E7EBA-66D1-42A4-A068-6839AA1E8225}" type="parTrans" cxnId="{F398C145-A5CA-4961-9A44-92518150383B}">
      <dgm:prSet/>
      <dgm:spPr/>
      <dgm:t>
        <a:bodyPr/>
        <a:lstStyle/>
        <a:p>
          <a:endParaRPr lang="hu-HU"/>
        </a:p>
      </dgm:t>
    </dgm:pt>
    <dgm:pt modelId="{A1A70802-86D6-436A-84C4-9F6BBE1142A6}" type="sibTrans" cxnId="{F398C145-A5CA-4961-9A44-92518150383B}">
      <dgm:prSet/>
      <dgm:spPr/>
      <dgm:t>
        <a:bodyPr/>
        <a:lstStyle/>
        <a:p>
          <a:endParaRPr lang="hu-HU"/>
        </a:p>
      </dgm:t>
    </dgm:pt>
    <dgm:pt modelId="{F71529F4-4E97-4B56-B1E1-954E3CA86E3D}">
      <dgm:prSet phldrT="[Szöveg]"/>
      <dgm:spPr/>
      <dgm:t>
        <a:bodyPr/>
        <a:lstStyle/>
        <a:p>
          <a:r>
            <a:rPr lang="hu-HU" dirty="0" smtClean="0"/>
            <a:t>Szállodaipar</a:t>
          </a:r>
          <a:endParaRPr lang="hu-HU" dirty="0"/>
        </a:p>
      </dgm:t>
    </dgm:pt>
    <dgm:pt modelId="{D9DBA52D-745C-4408-A2D8-32684EF47F05}" type="parTrans" cxnId="{2FD57C30-28DB-4A7D-8110-1A87F0152743}">
      <dgm:prSet/>
      <dgm:spPr/>
      <dgm:t>
        <a:bodyPr/>
        <a:lstStyle/>
        <a:p>
          <a:endParaRPr lang="hu-HU"/>
        </a:p>
      </dgm:t>
    </dgm:pt>
    <dgm:pt modelId="{B24173EE-C579-4CBD-84B0-F5D54DCE5A47}" type="sibTrans" cxnId="{2FD57C30-28DB-4A7D-8110-1A87F0152743}">
      <dgm:prSet/>
      <dgm:spPr/>
      <dgm:t>
        <a:bodyPr/>
        <a:lstStyle/>
        <a:p>
          <a:endParaRPr lang="hu-HU"/>
        </a:p>
      </dgm:t>
    </dgm:pt>
    <dgm:pt modelId="{B2A31531-9665-4E20-A0D0-7BC3C8B1F3E9}">
      <dgm:prSet phldrT="[Szöveg]"/>
      <dgm:spPr/>
      <dgm:t>
        <a:bodyPr/>
        <a:lstStyle/>
        <a:p>
          <a:r>
            <a:rPr lang="hu-HU" dirty="0" smtClean="0"/>
            <a:t>Vendéglátás</a:t>
          </a:r>
          <a:endParaRPr lang="hu-HU" dirty="0"/>
        </a:p>
      </dgm:t>
    </dgm:pt>
    <dgm:pt modelId="{05CE7F7A-A919-457D-B745-51B25DEAC47C}" type="parTrans" cxnId="{D0F28ABE-F6B3-430D-8237-691144482016}">
      <dgm:prSet/>
      <dgm:spPr/>
      <dgm:t>
        <a:bodyPr/>
        <a:lstStyle/>
        <a:p>
          <a:endParaRPr lang="hu-HU"/>
        </a:p>
      </dgm:t>
    </dgm:pt>
    <dgm:pt modelId="{073B770A-4625-4F6B-9866-8FE022A1818C}" type="sibTrans" cxnId="{D0F28ABE-F6B3-430D-8237-691144482016}">
      <dgm:prSet/>
      <dgm:spPr/>
      <dgm:t>
        <a:bodyPr/>
        <a:lstStyle/>
        <a:p>
          <a:endParaRPr lang="hu-HU"/>
        </a:p>
      </dgm:t>
    </dgm:pt>
    <dgm:pt modelId="{6A7B1BA7-E601-4D29-BFEB-87DB340B98AC}">
      <dgm:prSet phldrT="[Szöveg]"/>
      <dgm:spPr/>
      <dgm:t>
        <a:bodyPr/>
        <a:lstStyle/>
        <a:p>
          <a:r>
            <a:rPr lang="hu-HU" dirty="0" smtClean="0"/>
            <a:t>Közlekedés</a:t>
          </a:r>
          <a:endParaRPr lang="hu-HU" dirty="0"/>
        </a:p>
      </dgm:t>
    </dgm:pt>
    <dgm:pt modelId="{75F4BFE9-5AEF-4616-B6A0-0DF68DDC0D68}" type="parTrans" cxnId="{0388A89A-2344-4B95-BC1A-13F47B6B4281}">
      <dgm:prSet/>
      <dgm:spPr/>
      <dgm:t>
        <a:bodyPr/>
        <a:lstStyle/>
        <a:p>
          <a:endParaRPr lang="hu-HU"/>
        </a:p>
      </dgm:t>
    </dgm:pt>
    <dgm:pt modelId="{3225431C-C804-4D94-B7EE-6DAB4572F97B}" type="sibTrans" cxnId="{0388A89A-2344-4B95-BC1A-13F47B6B4281}">
      <dgm:prSet/>
      <dgm:spPr/>
      <dgm:t>
        <a:bodyPr/>
        <a:lstStyle/>
        <a:p>
          <a:endParaRPr lang="hu-HU"/>
        </a:p>
      </dgm:t>
    </dgm:pt>
    <dgm:pt modelId="{8A4E6792-C5D3-43DF-994F-B0C14CA2569B}">
      <dgm:prSet phldrT="[Szöveg]"/>
      <dgm:spPr/>
      <dgm:t>
        <a:bodyPr/>
        <a:lstStyle/>
        <a:p>
          <a:r>
            <a:rPr lang="hu-HU" dirty="0" smtClean="0"/>
            <a:t>Városrészek</a:t>
          </a:r>
          <a:endParaRPr lang="hu-HU" dirty="0"/>
        </a:p>
      </dgm:t>
    </dgm:pt>
    <dgm:pt modelId="{A2A85804-7C09-4614-AC42-DF7FCEB9F1EF}" type="parTrans" cxnId="{C931F2A6-2869-4532-AF03-76BEA79F0266}">
      <dgm:prSet/>
      <dgm:spPr/>
      <dgm:t>
        <a:bodyPr/>
        <a:lstStyle/>
        <a:p>
          <a:endParaRPr lang="hu-HU"/>
        </a:p>
      </dgm:t>
    </dgm:pt>
    <dgm:pt modelId="{AC15F2CD-2250-4524-AD0E-FD1A62CEFB7C}" type="sibTrans" cxnId="{C931F2A6-2869-4532-AF03-76BEA79F0266}">
      <dgm:prSet/>
      <dgm:spPr/>
      <dgm:t>
        <a:bodyPr/>
        <a:lstStyle/>
        <a:p>
          <a:endParaRPr lang="hu-HU"/>
        </a:p>
      </dgm:t>
    </dgm:pt>
    <dgm:pt modelId="{E2A5712F-8646-4469-9BF8-CA6116C190CC}">
      <dgm:prSet/>
      <dgm:spPr/>
      <dgm:t>
        <a:bodyPr/>
        <a:lstStyle/>
        <a:p>
          <a:r>
            <a:rPr lang="hu-HU" dirty="0" smtClean="0"/>
            <a:t>Rendezvények</a:t>
          </a:r>
          <a:endParaRPr lang="hu-HU" dirty="0"/>
        </a:p>
      </dgm:t>
    </dgm:pt>
    <dgm:pt modelId="{673B5EF7-619F-4FF7-A494-C9ADDFEF338E}" type="parTrans" cxnId="{903615D8-C7A1-4F69-B414-D013B21DD922}">
      <dgm:prSet/>
      <dgm:spPr/>
      <dgm:t>
        <a:bodyPr/>
        <a:lstStyle/>
        <a:p>
          <a:endParaRPr lang="hu-HU"/>
        </a:p>
      </dgm:t>
    </dgm:pt>
    <dgm:pt modelId="{184F6461-7C9A-439B-93FA-1259F7CF976C}" type="sibTrans" cxnId="{903615D8-C7A1-4F69-B414-D013B21DD922}">
      <dgm:prSet/>
      <dgm:spPr/>
      <dgm:t>
        <a:bodyPr/>
        <a:lstStyle/>
        <a:p>
          <a:endParaRPr lang="hu-HU"/>
        </a:p>
      </dgm:t>
    </dgm:pt>
    <dgm:pt modelId="{8B2A7398-BF5C-46DC-8D3C-7570BBC412B3}">
      <dgm:prSet/>
      <dgm:spPr/>
      <dgm:t>
        <a:bodyPr/>
        <a:lstStyle/>
        <a:p>
          <a:r>
            <a:rPr lang="hu-HU" dirty="0" smtClean="0"/>
            <a:t>Sportturizmus</a:t>
          </a:r>
          <a:endParaRPr lang="hu-HU" dirty="0"/>
        </a:p>
      </dgm:t>
    </dgm:pt>
    <dgm:pt modelId="{F442D0EB-D8F9-4BD5-8E66-096884DD38B4}" type="parTrans" cxnId="{D1E4DBE9-866B-4A60-8DF8-8831BF90E1B0}">
      <dgm:prSet/>
      <dgm:spPr/>
      <dgm:t>
        <a:bodyPr/>
        <a:lstStyle/>
        <a:p>
          <a:endParaRPr lang="hu-HU"/>
        </a:p>
      </dgm:t>
    </dgm:pt>
    <dgm:pt modelId="{E9A06A18-879D-471F-9508-65A9122A4EDB}" type="sibTrans" cxnId="{D1E4DBE9-866B-4A60-8DF8-8831BF90E1B0}">
      <dgm:prSet/>
      <dgm:spPr/>
      <dgm:t>
        <a:bodyPr/>
        <a:lstStyle/>
        <a:p>
          <a:endParaRPr lang="hu-HU"/>
        </a:p>
      </dgm:t>
    </dgm:pt>
    <dgm:pt modelId="{04AFAB62-AB28-4C1A-97EC-9C911A208298}" type="pres">
      <dgm:prSet presAssocID="{E4A981F0-837C-4EFC-9E63-06AD44E4D16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7081A7F1-C645-4AF2-AA60-E9031B9E81EC}" type="pres">
      <dgm:prSet presAssocID="{E4A981F0-837C-4EFC-9E63-06AD44E4D166}" presName="radial" presStyleCnt="0">
        <dgm:presLayoutVars>
          <dgm:animLvl val="ctr"/>
        </dgm:presLayoutVars>
      </dgm:prSet>
      <dgm:spPr/>
    </dgm:pt>
    <dgm:pt modelId="{31EA1A16-89A8-4A8D-A206-F6F1FBE3C1F9}" type="pres">
      <dgm:prSet presAssocID="{60E65A78-886E-44F4-9CDA-A55CD7EC2BE6}" presName="centerShape" presStyleLbl="vennNode1" presStyleIdx="0" presStyleCnt="7"/>
      <dgm:spPr/>
      <dgm:t>
        <a:bodyPr/>
        <a:lstStyle/>
        <a:p>
          <a:endParaRPr lang="hu-HU"/>
        </a:p>
      </dgm:t>
    </dgm:pt>
    <dgm:pt modelId="{1F01012E-BAA7-480E-BEC6-DF26AA8B6C61}" type="pres">
      <dgm:prSet presAssocID="{F71529F4-4E97-4B56-B1E1-954E3CA86E3D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64C3F93-699E-44D8-8F8F-9F84316DD048}" type="pres">
      <dgm:prSet presAssocID="{B2A31531-9665-4E20-A0D0-7BC3C8B1F3E9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EA2F174-48A5-47F5-B1D1-7DA9BD35AA31}" type="pres">
      <dgm:prSet presAssocID="{6A7B1BA7-E601-4D29-BFEB-87DB340B98AC}" presName="node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D9EA548-F68D-4F40-9E55-F2BA78130FDB}" type="pres">
      <dgm:prSet presAssocID="{8A4E6792-C5D3-43DF-994F-B0C14CA2569B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8EA1984-A9B3-46DB-8C1E-ACE264EA6D65}" type="pres">
      <dgm:prSet presAssocID="{E2A5712F-8646-4469-9BF8-CA6116C190CC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E71454A-2A66-4978-82F0-CC638F2C137B}" type="pres">
      <dgm:prSet presAssocID="{8B2A7398-BF5C-46DC-8D3C-7570BBC412B3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0241A5D8-684F-4B15-A31E-80328406EEED}" type="presOf" srcId="{E4A981F0-837C-4EFC-9E63-06AD44E4D166}" destId="{04AFAB62-AB28-4C1A-97EC-9C911A208298}" srcOrd="0" destOrd="0" presId="urn:microsoft.com/office/officeart/2005/8/layout/radial3"/>
    <dgm:cxn modelId="{B10C679E-FB05-4A7C-8AB6-FBD6F3997638}" type="presOf" srcId="{E2A5712F-8646-4469-9BF8-CA6116C190CC}" destId="{A8EA1984-A9B3-46DB-8C1E-ACE264EA6D65}" srcOrd="0" destOrd="0" presId="urn:microsoft.com/office/officeart/2005/8/layout/radial3"/>
    <dgm:cxn modelId="{9162FFFA-8D9F-424D-A8EA-277984A87759}" type="presOf" srcId="{60E65A78-886E-44F4-9CDA-A55CD7EC2BE6}" destId="{31EA1A16-89A8-4A8D-A206-F6F1FBE3C1F9}" srcOrd="0" destOrd="0" presId="urn:microsoft.com/office/officeart/2005/8/layout/radial3"/>
    <dgm:cxn modelId="{903615D8-C7A1-4F69-B414-D013B21DD922}" srcId="{60E65A78-886E-44F4-9CDA-A55CD7EC2BE6}" destId="{E2A5712F-8646-4469-9BF8-CA6116C190CC}" srcOrd="4" destOrd="0" parTransId="{673B5EF7-619F-4FF7-A494-C9ADDFEF338E}" sibTransId="{184F6461-7C9A-439B-93FA-1259F7CF976C}"/>
    <dgm:cxn modelId="{18555B04-FB9D-4F82-9D36-F140A6353494}" type="presOf" srcId="{B2A31531-9665-4E20-A0D0-7BC3C8B1F3E9}" destId="{864C3F93-699E-44D8-8F8F-9F84316DD048}" srcOrd="0" destOrd="0" presId="urn:microsoft.com/office/officeart/2005/8/layout/radial3"/>
    <dgm:cxn modelId="{DED9744E-A8CA-425F-BD26-D6D8C5990423}" type="presOf" srcId="{8B2A7398-BF5C-46DC-8D3C-7570BBC412B3}" destId="{BE71454A-2A66-4978-82F0-CC638F2C137B}" srcOrd="0" destOrd="0" presId="urn:microsoft.com/office/officeart/2005/8/layout/radial3"/>
    <dgm:cxn modelId="{8FA8A887-414C-486D-84EA-7798DA473620}" type="presOf" srcId="{8A4E6792-C5D3-43DF-994F-B0C14CA2569B}" destId="{7D9EA548-F68D-4F40-9E55-F2BA78130FDB}" srcOrd="0" destOrd="0" presId="urn:microsoft.com/office/officeart/2005/8/layout/radial3"/>
    <dgm:cxn modelId="{2FD57C30-28DB-4A7D-8110-1A87F0152743}" srcId="{60E65A78-886E-44F4-9CDA-A55CD7EC2BE6}" destId="{F71529F4-4E97-4B56-B1E1-954E3CA86E3D}" srcOrd="0" destOrd="0" parTransId="{D9DBA52D-745C-4408-A2D8-32684EF47F05}" sibTransId="{B24173EE-C579-4CBD-84B0-F5D54DCE5A47}"/>
    <dgm:cxn modelId="{76C25B49-E02C-4455-9128-16520B427AB7}" type="presOf" srcId="{6A7B1BA7-E601-4D29-BFEB-87DB340B98AC}" destId="{7EA2F174-48A5-47F5-B1D1-7DA9BD35AA31}" srcOrd="0" destOrd="0" presId="urn:microsoft.com/office/officeart/2005/8/layout/radial3"/>
    <dgm:cxn modelId="{D1E4DBE9-866B-4A60-8DF8-8831BF90E1B0}" srcId="{60E65A78-886E-44F4-9CDA-A55CD7EC2BE6}" destId="{8B2A7398-BF5C-46DC-8D3C-7570BBC412B3}" srcOrd="5" destOrd="0" parTransId="{F442D0EB-D8F9-4BD5-8E66-096884DD38B4}" sibTransId="{E9A06A18-879D-471F-9508-65A9122A4EDB}"/>
    <dgm:cxn modelId="{F398C145-A5CA-4961-9A44-92518150383B}" srcId="{E4A981F0-837C-4EFC-9E63-06AD44E4D166}" destId="{60E65A78-886E-44F4-9CDA-A55CD7EC2BE6}" srcOrd="0" destOrd="0" parTransId="{031E7EBA-66D1-42A4-A068-6839AA1E8225}" sibTransId="{A1A70802-86D6-436A-84C4-9F6BBE1142A6}"/>
    <dgm:cxn modelId="{C931F2A6-2869-4532-AF03-76BEA79F0266}" srcId="{60E65A78-886E-44F4-9CDA-A55CD7EC2BE6}" destId="{8A4E6792-C5D3-43DF-994F-B0C14CA2569B}" srcOrd="3" destOrd="0" parTransId="{A2A85804-7C09-4614-AC42-DF7FCEB9F1EF}" sibTransId="{AC15F2CD-2250-4524-AD0E-FD1A62CEFB7C}"/>
    <dgm:cxn modelId="{D0F28ABE-F6B3-430D-8237-691144482016}" srcId="{60E65A78-886E-44F4-9CDA-A55CD7EC2BE6}" destId="{B2A31531-9665-4E20-A0D0-7BC3C8B1F3E9}" srcOrd="1" destOrd="0" parTransId="{05CE7F7A-A919-457D-B745-51B25DEAC47C}" sibTransId="{073B770A-4625-4F6B-9866-8FE022A1818C}"/>
    <dgm:cxn modelId="{D58AEFF7-E55B-4667-98BF-A758A0B00336}" type="presOf" srcId="{F71529F4-4E97-4B56-B1E1-954E3CA86E3D}" destId="{1F01012E-BAA7-480E-BEC6-DF26AA8B6C61}" srcOrd="0" destOrd="0" presId="urn:microsoft.com/office/officeart/2005/8/layout/radial3"/>
    <dgm:cxn modelId="{0388A89A-2344-4B95-BC1A-13F47B6B4281}" srcId="{60E65A78-886E-44F4-9CDA-A55CD7EC2BE6}" destId="{6A7B1BA7-E601-4D29-BFEB-87DB340B98AC}" srcOrd="2" destOrd="0" parTransId="{75F4BFE9-5AEF-4616-B6A0-0DF68DDC0D68}" sibTransId="{3225431C-C804-4D94-B7EE-6DAB4572F97B}"/>
    <dgm:cxn modelId="{1CAC4D99-8097-486D-B135-9B8DD251F1F1}" type="presParOf" srcId="{04AFAB62-AB28-4C1A-97EC-9C911A208298}" destId="{7081A7F1-C645-4AF2-AA60-E9031B9E81EC}" srcOrd="0" destOrd="0" presId="urn:microsoft.com/office/officeart/2005/8/layout/radial3"/>
    <dgm:cxn modelId="{1AE14544-686C-4624-BD70-38F5CD978E01}" type="presParOf" srcId="{7081A7F1-C645-4AF2-AA60-E9031B9E81EC}" destId="{31EA1A16-89A8-4A8D-A206-F6F1FBE3C1F9}" srcOrd="0" destOrd="0" presId="urn:microsoft.com/office/officeart/2005/8/layout/radial3"/>
    <dgm:cxn modelId="{58B73D45-856A-4EE1-95DF-054B11F8E035}" type="presParOf" srcId="{7081A7F1-C645-4AF2-AA60-E9031B9E81EC}" destId="{1F01012E-BAA7-480E-BEC6-DF26AA8B6C61}" srcOrd="1" destOrd="0" presId="urn:microsoft.com/office/officeart/2005/8/layout/radial3"/>
    <dgm:cxn modelId="{F1871C2F-2C32-45C4-9D99-95DFCE04EAB6}" type="presParOf" srcId="{7081A7F1-C645-4AF2-AA60-E9031B9E81EC}" destId="{864C3F93-699E-44D8-8F8F-9F84316DD048}" srcOrd="2" destOrd="0" presId="urn:microsoft.com/office/officeart/2005/8/layout/radial3"/>
    <dgm:cxn modelId="{C239FF2E-C375-4F88-8132-FAF6727B077B}" type="presParOf" srcId="{7081A7F1-C645-4AF2-AA60-E9031B9E81EC}" destId="{7EA2F174-48A5-47F5-B1D1-7DA9BD35AA31}" srcOrd="3" destOrd="0" presId="urn:microsoft.com/office/officeart/2005/8/layout/radial3"/>
    <dgm:cxn modelId="{F93D3D3E-560C-4A1C-924E-1895622C3BD0}" type="presParOf" srcId="{7081A7F1-C645-4AF2-AA60-E9031B9E81EC}" destId="{7D9EA548-F68D-4F40-9E55-F2BA78130FDB}" srcOrd="4" destOrd="0" presId="urn:microsoft.com/office/officeart/2005/8/layout/radial3"/>
    <dgm:cxn modelId="{ADFC5896-FBF1-4B71-8175-0318F0CA10C7}" type="presParOf" srcId="{7081A7F1-C645-4AF2-AA60-E9031B9E81EC}" destId="{A8EA1984-A9B3-46DB-8C1E-ACE264EA6D65}" srcOrd="5" destOrd="0" presId="urn:microsoft.com/office/officeart/2005/8/layout/radial3"/>
    <dgm:cxn modelId="{18F00172-6BBE-4C56-B9A8-D77727F4D156}" type="presParOf" srcId="{7081A7F1-C645-4AF2-AA60-E9031B9E81EC}" destId="{BE71454A-2A66-4978-82F0-CC638F2C137B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A981F0-837C-4EFC-9E63-06AD44E4D166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60E65A78-886E-44F4-9CDA-A55CD7EC2BE6}">
      <dgm:prSet phldrT="[Szöveg]"/>
      <dgm:spPr>
        <a:xfrm>
          <a:off x="1644044" y="992534"/>
          <a:ext cx="2472630" cy="2472630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hu-HU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Smart megoldások</a:t>
          </a:r>
        </a:p>
        <a:p>
          <a:r>
            <a:rPr lang="hu-HU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a közlekedésben</a:t>
          </a:r>
        </a:p>
      </dgm:t>
    </dgm:pt>
    <dgm:pt modelId="{031E7EBA-66D1-42A4-A068-6839AA1E8225}" type="parTrans" cxnId="{F398C145-A5CA-4961-9A44-92518150383B}">
      <dgm:prSet/>
      <dgm:spPr/>
      <dgm:t>
        <a:bodyPr/>
        <a:lstStyle/>
        <a:p>
          <a:endParaRPr lang="hu-HU"/>
        </a:p>
      </dgm:t>
    </dgm:pt>
    <dgm:pt modelId="{A1A70802-86D6-436A-84C4-9F6BBE1142A6}" type="sibTrans" cxnId="{F398C145-A5CA-4961-9A44-92518150383B}">
      <dgm:prSet/>
      <dgm:spPr/>
      <dgm:t>
        <a:bodyPr/>
        <a:lstStyle/>
        <a:p>
          <a:endParaRPr lang="hu-HU"/>
        </a:p>
      </dgm:t>
    </dgm:pt>
    <dgm:pt modelId="{F71529F4-4E97-4B56-B1E1-954E3CA86E3D}">
      <dgm:prSet phldrT="[Szöveg]"/>
      <dgm:spPr>
        <a:xfrm>
          <a:off x="2262202" y="441"/>
          <a:ext cx="1236315" cy="1236315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hu-HU" dirty="0" err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Smart</a:t>
          </a:r>
          <a:r>
            <a:rPr lang="hu-HU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hu-HU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taxirendelés (Bolt, Taxim)</a:t>
          </a:r>
          <a:endParaRPr lang="hu-HU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D9DBA52D-745C-4408-A2D8-32684EF47F05}" type="parTrans" cxnId="{2FD57C30-28DB-4A7D-8110-1A87F0152743}">
      <dgm:prSet/>
      <dgm:spPr/>
      <dgm:t>
        <a:bodyPr/>
        <a:lstStyle/>
        <a:p>
          <a:endParaRPr lang="hu-HU"/>
        </a:p>
      </dgm:t>
    </dgm:pt>
    <dgm:pt modelId="{B24173EE-C579-4CBD-84B0-F5D54DCE5A47}" type="sibTrans" cxnId="{2FD57C30-28DB-4A7D-8110-1A87F0152743}">
      <dgm:prSet/>
      <dgm:spPr/>
      <dgm:t>
        <a:bodyPr/>
        <a:lstStyle/>
        <a:p>
          <a:endParaRPr lang="hu-HU"/>
        </a:p>
      </dgm:t>
    </dgm:pt>
    <dgm:pt modelId="{B2A31531-9665-4E20-A0D0-7BC3C8B1F3E9}">
      <dgm:prSet phldrT="[Szöveg]"/>
      <dgm:spPr>
        <a:xfrm>
          <a:off x="3656720" y="805566"/>
          <a:ext cx="1236315" cy="1236315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hu-HU" dirty="0" err="1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Smart</a:t>
          </a:r>
          <a:r>
            <a:rPr lang="hu-HU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 jelzőlámpák</a:t>
          </a:r>
          <a:endParaRPr lang="hu-HU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05CE7F7A-A919-457D-B745-51B25DEAC47C}" type="parTrans" cxnId="{D0F28ABE-F6B3-430D-8237-691144482016}">
      <dgm:prSet/>
      <dgm:spPr/>
      <dgm:t>
        <a:bodyPr/>
        <a:lstStyle/>
        <a:p>
          <a:endParaRPr lang="hu-HU"/>
        </a:p>
      </dgm:t>
    </dgm:pt>
    <dgm:pt modelId="{073B770A-4625-4F6B-9866-8FE022A1818C}" type="sibTrans" cxnId="{D0F28ABE-F6B3-430D-8237-691144482016}">
      <dgm:prSet/>
      <dgm:spPr/>
      <dgm:t>
        <a:bodyPr/>
        <a:lstStyle/>
        <a:p>
          <a:endParaRPr lang="hu-HU"/>
        </a:p>
      </dgm:t>
    </dgm:pt>
    <dgm:pt modelId="{6A7B1BA7-E601-4D29-BFEB-87DB340B98AC}">
      <dgm:prSet phldrT="[Szöveg]"/>
      <dgm:spPr>
        <a:xfrm>
          <a:off x="3656720" y="2415817"/>
          <a:ext cx="1236315" cy="1236315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hu-HU" dirty="0" err="1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Smart</a:t>
          </a:r>
          <a:r>
            <a:rPr lang="hu-HU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 zebra</a:t>
          </a:r>
          <a:endParaRPr lang="hu-HU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75F4BFE9-5AEF-4616-B6A0-0DF68DDC0D68}" type="parTrans" cxnId="{0388A89A-2344-4B95-BC1A-13F47B6B4281}">
      <dgm:prSet/>
      <dgm:spPr/>
      <dgm:t>
        <a:bodyPr/>
        <a:lstStyle/>
        <a:p>
          <a:endParaRPr lang="hu-HU"/>
        </a:p>
      </dgm:t>
    </dgm:pt>
    <dgm:pt modelId="{3225431C-C804-4D94-B7EE-6DAB4572F97B}" type="sibTrans" cxnId="{0388A89A-2344-4B95-BC1A-13F47B6B4281}">
      <dgm:prSet/>
      <dgm:spPr/>
      <dgm:t>
        <a:bodyPr/>
        <a:lstStyle/>
        <a:p>
          <a:endParaRPr lang="hu-HU"/>
        </a:p>
      </dgm:t>
    </dgm:pt>
    <dgm:pt modelId="{8A4E6792-C5D3-43DF-994F-B0C14CA2569B}">
      <dgm:prSet phldrT="[Szöveg]"/>
      <dgm:spPr>
        <a:xfrm>
          <a:off x="2262202" y="3220943"/>
          <a:ext cx="1236315" cy="1236315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hu-HU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Önvezető járművek</a:t>
          </a:r>
          <a:endParaRPr lang="hu-HU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A2A85804-7C09-4614-AC42-DF7FCEB9F1EF}" type="parTrans" cxnId="{C931F2A6-2869-4532-AF03-76BEA79F0266}">
      <dgm:prSet/>
      <dgm:spPr/>
      <dgm:t>
        <a:bodyPr/>
        <a:lstStyle/>
        <a:p>
          <a:endParaRPr lang="hu-HU"/>
        </a:p>
      </dgm:t>
    </dgm:pt>
    <dgm:pt modelId="{AC15F2CD-2250-4524-AD0E-FD1A62CEFB7C}" type="sibTrans" cxnId="{C931F2A6-2869-4532-AF03-76BEA79F0266}">
      <dgm:prSet/>
      <dgm:spPr/>
      <dgm:t>
        <a:bodyPr/>
        <a:lstStyle/>
        <a:p>
          <a:endParaRPr lang="hu-HU"/>
        </a:p>
      </dgm:t>
    </dgm:pt>
    <dgm:pt modelId="{E2A5712F-8646-4469-9BF8-CA6116C190CC}">
      <dgm:prSet/>
      <dgm:spPr>
        <a:xfrm>
          <a:off x="867684" y="2415817"/>
          <a:ext cx="1236315" cy="1236315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hu-HU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Okos </a:t>
          </a:r>
          <a:r>
            <a:rPr lang="hu-HU" dirty="0" err="1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applikácók</a:t>
          </a:r>
          <a:endParaRPr lang="hu-HU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673B5EF7-619F-4FF7-A494-C9ADDFEF338E}" type="parTrans" cxnId="{903615D8-C7A1-4F69-B414-D013B21DD922}">
      <dgm:prSet/>
      <dgm:spPr/>
      <dgm:t>
        <a:bodyPr/>
        <a:lstStyle/>
        <a:p>
          <a:endParaRPr lang="hu-HU"/>
        </a:p>
      </dgm:t>
    </dgm:pt>
    <dgm:pt modelId="{184F6461-7C9A-439B-93FA-1259F7CF976C}" type="sibTrans" cxnId="{903615D8-C7A1-4F69-B414-D013B21DD922}">
      <dgm:prSet/>
      <dgm:spPr/>
      <dgm:t>
        <a:bodyPr/>
        <a:lstStyle/>
        <a:p>
          <a:endParaRPr lang="hu-HU"/>
        </a:p>
      </dgm:t>
    </dgm:pt>
    <dgm:pt modelId="{8B2A7398-BF5C-46DC-8D3C-7570BBC412B3}">
      <dgm:prSet/>
      <dgm:spPr>
        <a:xfrm>
          <a:off x="867684" y="805566"/>
          <a:ext cx="1236315" cy="1236315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hu-HU" dirty="0" err="1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Smart</a:t>
          </a:r>
          <a:r>
            <a:rPr lang="hu-HU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 parkolás</a:t>
          </a:r>
        </a:p>
        <a:p>
          <a:r>
            <a:rPr lang="hu-HU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(</a:t>
          </a:r>
          <a:r>
            <a:rPr lang="hu-HU" dirty="0" err="1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Parkl</a:t>
          </a:r>
          <a:r>
            <a:rPr lang="hu-HU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 applikáció)</a:t>
          </a:r>
          <a:endParaRPr lang="hu-HU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F442D0EB-D8F9-4BD5-8E66-096884DD38B4}" type="parTrans" cxnId="{D1E4DBE9-866B-4A60-8DF8-8831BF90E1B0}">
      <dgm:prSet/>
      <dgm:spPr/>
      <dgm:t>
        <a:bodyPr/>
        <a:lstStyle/>
        <a:p>
          <a:endParaRPr lang="hu-HU"/>
        </a:p>
      </dgm:t>
    </dgm:pt>
    <dgm:pt modelId="{E9A06A18-879D-471F-9508-65A9122A4EDB}" type="sibTrans" cxnId="{D1E4DBE9-866B-4A60-8DF8-8831BF90E1B0}">
      <dgm:prSet/>
      <dgm:spPr/>
      <dgm:t>
        <a:bodyPr/>
        <a:lstStyle/>
        <a:p>
          <a:endParaRPr lang="hu-HU"/>
        </a:p>
      </dgm:t>
    </dgm:pt>
    <dgm:pt modelId="{04AFAB62-AB28-4C1A-97EC-9C911A208298}" type="pres">
      <dgm:prSet presAssocID="{E4A981F0-837C-4EFC-9E63-06AD44E4D16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7081A7F1-C645-4AF2-AA60-E9031B9E81EC}" type="pres">
      <dgm:prSet presAssocID="{E4A981F0-837C-4EFC-9E63-06AD44E4D166}" presName="radial" presStyleCnt="0">
        <dgm:presLayoutVars>
          <dgm:animLvl val="ctr"/>
        </dgm:presLayoutVars>
      </dgm:prSet>
      <dgm:spPr/>
    </dgm:pt>
    <dgm:pt modelId="{31EA1A16-89A8-4A8D-A206-F6F1FBE3C1F9}" type="pres">
      <dgm:prSet presAssocID="{60E65A78-886E-44F4-9CDA-A55CD7EC2BE6}" presName="centerShape" presStyleLbl="vennNode1" presStyleIdx="0" presStyleCnt="7"/>
      <dgm:spPr/>
      <dgm:t>
        <a:bodyPr/>
        <a:lstStyle/>
        <a:p>
          <a:endParaRPr lang="hu-HU"/>
        </a:p>
      </dgm:t>
    </dgm:pt>
    <dgm:pt modelId="{1F01012E-BAA7-480E-BEC6-DF26AA8B6C61}" type="pres">
      <dgm:prSet presAssocID="{F71529F4-4E97-4B56-B1E1-954E3CA86E3D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64C3F93-699E-44D8-8F8F-9F84316DD048}" type="pres">
      <dgm:prSet presAssocID="{B2A31531-9665-4E20-A0D0-7BC3C8B1F3E9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EA2F174-48A5-47F5-B1D1-7DA9BD35AA31}" type="pres">
      <dgm:prSet presAssocID="{6A7B1BA7-E601-4D29-BFEB-87DB340B98AC}" presName="node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D9EA548-F68D-4F40-9E55-F2BA78130FDB}" type="pres">
      <dgm:prSet presAssocID="{8A4E6792-C5D3-43DF-994F-B0C14CA2569B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8EA1984-A9B3-46DB-8C1E-ACE264EA6D65}" type="pres">
      <dgm:prSet presAssocID="{E2A5712F-8646-4469-9BF8-CA6116C190CC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E71454A-2A66-4978-82F0-CC638F2C137B}" type="pres">
      <dgm:prSet presAssocID="{8B2A7398-BF5C-46DC-8D3C-7570BBC412B3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0241A5D8-684F-4B15-A31E-80328406EEED}" type="presOf" srcId="{E4A981F0-837C-4EFC-9E63-06AD44E4D166}" destId="{04AFAB62-AB28-4C1A-97EC-9C911A208298}" srcOrd="0" destOrd="0" presId="urn:microsoft.com/office/officeart/2005/8/layout/radial3"/>
    <dgm:cxn modelId="{B10C679E-FB05-4A7C-8AB6-FBD6F3997638}" type="presOf" srcId="{E2A5712F-8646-4469-9BF8-CA6116C190CC}" destId="{A8EA1984-A9B3-46DB-8C1E-ACE264EA6D65}" srcOrd="0" destOrd="0" presId="urn:microsoft.com/office/officeart/2005/8/layout/radial3"/>
    <dgm:cxn modelId="{9162FFFA-8D9F-424D-A8EA-277984A87759}" type="presOf" srcId="{60E65A78-886E-44F4-9CDA-A55CD7EC2BE6}" destId="{31EA1A16-89A8-4A8D-A206-F6F1FBE3C1F9}" srcOrd="0" destOrd="0" presId="urn:microsoft.com/office/officeart/2005/8/layout/radial3"/>
    <dgm:cxn modelId="{903615D8-C7A1-4F69-B414-D013B21DD922}" srcId="{60E65A78-886E-44F4-9CDA-A55CD7EC2BE6}" destId="{E2A5712F-8646-4469-9BF8-CA6116C190CC}" srcOrd="4" destOrd="0" parTransId="{673B5EF7-619F-4FF7-A494-C9ADDFEF338E}" sibTransId="{184F6461-7C9A-439B-93FA-1259F7CF976C}"/>
    <dgm:cxn modelId="{18555B04-FB9D-4F82-9D36-F140A6353494}" type="presOf" srcId="{B2A31531-9665-4E20-A0D0-7BC3C8B1F3E9}" destId="{864C3F93-699E-44D8-8F8F-9F84316DD048}" srcOrd="0" destOrd="0" presId="urn:microsoft.com/office/officeart/2005/8/layout/radial3"/>
    <dgm:cxn modelId="{DED9744E-A8CA-425F-BD26-D6D8C5990423}" type="presOf" srcId="{8B2A7398-BF5C-46DC-8D3C-7570BBC412B3}" destId="{BE71454A-2A66-4978-82F0-CC638F2C137B}" srcOrd="0" destOrd="0" presId="urn:microsoft.com/office/officeart/2005/8/layout/radial3"/>
    <dgm:cxn modelId="{8FA8A887-414C-486D-84EA-7798DA473620}" type="presOf" srcId="{8A4E6792-C5D3-43DF-994F-B0C14CA2569B}" destId="{7D9EA548-F68D-4F40-9E55-F2BA78130FDB}" srcOrd="0" destOrd="0" presId="urn:microsoft.com/office/officeart/2005/8/layout/radial3"/>
    <dgm:cxn modelId="{2FD57C30-28DB-4A7D-8110-1A87F0152743}" srcId="{60E65A78-886E-44F4-9CDA-A55CD7EC2BE6}" destId="{F71529F4-4E97-4B56-B1E1-954E3CA86E3D}" srcOrd="0" destOrd="0" parTransId="{D9DBA52D-745C-4408-A2D8-32684EF47F05}" sibTransId="{B24173EE-C579-4CBD-84B0-F5D54DCE5A47}"/>
    <dgm:cxn modelId="{76C25B49-E02C-4455-9128-16520B427AB7}" type="presOf" srcId="{6A7B1BA7-E601-4D29-BFEB-87DB340B98AC}" destId="{7EA2F174-48A5-47F5-B1D1-7DA9BD35AA31}" srcOrd="0" destOrd="0" presId="urn:microsoft.com/office/officeart/2005/8/layout/radial3"/>
    <dgm:cxn modelId="{D1E4DBE9-866B-4A60-8DF8-8831BF90E1B0}" srcId="{60E65A78-886E-44F4-9CDA-A55CD7EC2BE6}" destId="{8B2A7398-BF5C-46DC-8D3C-7570BBC412B3}" srcOrd="5" destOrd="0" parTransId="{F442D0EB-D8F9-4BD5-8E66-096884DD38B4}" sibTransId="{E9A06A18-879D-471F-9508-65A9122A4EDB}"/>
    <dgm:cxn modelId="{F398C145-A5CA-4961-9A44-92518150383B}" srcId="{E4A981F0-837C-4EFC-9E63-06AD44E4D166}" destId="{60E65A78-886E-44F4-9CDA-A55CD7EC2BE6}" srcOrd="0" destOrd="0" parTransId="{031E7EBA-66D1-42A4-A068-6839AA1E8225}" sibTransId="{A1A70802-86D6-436A-84C4-9F6BBE1142A6}"/>
    <dgm:cxn modelId="{C931F2A6-2869-4532-AF03-76BEA79F0266}" srcId="{60E65A78-886E-44F4-9CDA-A55CD7EC2BE6}" destId="{8A4E6792-C5D3-43DF-994F-B0C14CA2569B}" srcOrd="3" destOrd="0" parTransId="{A2A85804-7C09-4614-AC42-DF7FCEB9F1EF}" sibTransId="{AC15F2CD-2250-4524-AD0E-FD1A62CEFB7C}"/>
    <dgm:cxn modelId="{D0F28ABE-F6B3-430D-8237-691144482016}" srcId="{60E65A78-886E-44F4-9CDA-A55CD7EC2BE6}" destId="{B2A31531-9665-4E20-A0D0-7BC3C8B1F3E9}" srcOrd="1" destOrd="0" parTransId="{05CE7F7A-A919-457D-B745-51B25DEAC47C}" sibTransId="{073B770A-4625-4F6B-9866-8FE022A1818C}"/>
    <dgm:cxn modelId="{D58AEFF7-E55B-4667-98BF-A758A0B00336}" type="presOf" srcId="{F71529F4-4E97-4B56-B1E1-954E3CA86E3D}" destId="{1F01012E-BAA7-480E-BEC6-DF26AA8B6C61}" srcOrd="0" destOrd="0" presId="urn:microsoft.com/office/officeart/2005/8/layout/radial3"/>
    <dgm:cxn modelId="{0388A89A-2344-4B95-BC1A-13F47B6B4281}" srcId="{60E65A78-886E-44F4-9CDA-A55CD7EC2BE6}" destId="{6A7B1BA7-E601-4D29-BFEB-87DB340B98AC}" srcOrd="2" destOrd="0" parTransId="{75F4BFE9-5AEF-4616-B6A0-0DF68DDC0D68}" sibTransId="{3225431C-C804-4D94-B7EE-6DAB4572F97B}"/>
    <dgm:cxn modelId="{1CAC4D99-8097-486D-B135-9B8DD251F1F1}" type="presParOf" srcId="{04AFAB62-AB28-4C1A-97EC-9C911A208298}" destId="{7081A7F1-C645-4AF2-AA60-E9031B9E81EC}" srcOrd="0" destOrd="0" presId="urn:microsoft.com/office/officeart/2005/8/layout/radial3"/>
    <dgm:cxn modelId="{1AE14544-686C-4624-BD70-38F5CD978E01}" type="presParOf" srcId="{7081A7F1-C645-4AF2-AA60-E9031B9E81EC}" destId="{31EA1A16-89A8-4A8D-A206-F6F1FBE3C1F9}" srcOrd="0" destOrd="0" presId="urn:microsoft.com/office/officeart/2005/8/layout/radial3"/>
    <dgm:cxn modelId="{58B73D45-856A-4EE1-95DF-054B11F8E035}" type="presParOf" srcId="{7081A7F1-C645-4AF2-AA60-E9031B9E81EC}" destId="{1F01012E-BAA7-480E-BEC6-DF26AA8B6C61}" srcOrd="1" destOrd="0" presId="urn:microsoft.com/office/officeart/2005/8/layout/radial3"/>
    <dgm:cxn modelId="{F1871C2F-2C32-45C4-9D99-95DFCE04EAB6}" type="presParOf" srcId="{7081A7F1-C645-4AF2-AA60-E9031B9E81EC}" destId="{864C3F93-699E-44D8-8F8F-9F84316DD048}" srcOrd="2" destOrd="0" presId="urn:microsoft.com/office/officeart/2005/8/layout/radial3"/>
    <dgm:cxn modelId="{C239FF2E-C375-4F88-8132-FAF6727B077B}" type="presParOf" srcId="{7081A7F1-C645-4AF2-AA60-E9031B9E81EC}" destId="{7EA2F174-48A5-47F5-B1D1-7DA9BD35AA31}" srcOrd="3" destOrd="0" presId="urn:microsoft.com/office/officeart/2005/8/layout/radial3"/>
    <dgm:cxn modelId="{F93D3D3E-560C-4A1C-924E-1895622C3BD0}" type="presParOf" srcId="{7081A7F1-C645-4AF2-AA60-E9031B9E81EC}" destId="{7D9EA548-F68D-4F40-9E55-F2BA78130FDB}" srcOrd="4" destOrd="0" presId="urn:microsoft.com/office/officeart/2005/8/layout/radial3"/>
    <dgm:cxn modelId="{ADFC5896-FBF1-4B71-8175-0318F0CA10C7}" type="presParOf" srcId="{7081A7F1-C645-4AF2-AA60-E9031B9E81EC}" destId="{A8EA1984-A9B3-46DB-8C1E-ACE264EA6D65}" srcOrd="5" destOrd="0" presId="urn:microsoft.com/office/officeart/2005/8/layout/radial3"/>
    <dgm:cxn modelId="{18F00172-6BBE-4C56-B9A8-D77727F4D156}" type="presParOf" srcId="{7081A7F1-C645-4AF2-AA60-E9031B9E81EC}" destId="{BE71454A-2A66-4978-82F0-CC638F2C137B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EA1A16-89A8-4A8D-A206-F6F1FBE3C1F9}">
      <dsp:nvSpPr>
        <dsp:cNvPr id="0" name=""/>
        <dsp:cNvSpPr/>
      </dsp:nvSpPr>
      <dsp:spPr>
        <a:xfrm>
          <a:off x="665099" y="400705"/>
          <a:ext cx="998249" cy="9982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/>
            <a:t>Hatások</a:t>
          </a:r>
          <a:endParaRPr lang="hu-HU" sz="1400" kern="1200" dirty="0"/>
        </a:p>
      </dsp:txBody>
      <dsp:txXfrm>
        <a:off x="811289" y="546895"/>
        <a:ext cx="705869" cy="705869"/>
      </dsp:txXfrm>
    </dsp:sp>
    <dsp:sp modelId="{1F01012E-BAA7-480E-BEC6-DF26AA8B6C61}">
      <dsp:nvSpPr>
        <dsp:cNvPr id="0" name=""/>
        <dsp:cNvSpPr/>
      </dsp:nvSpPr>
      <dsp:spPr>
        <a:xfrm>
          <a:off x="914661" y="178"/>
          <a:ext cx="499124" cy="499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500" kern="1200" dirty="0" smtClean="0"/>
            <a:t>Szállodaipar</a:t>
          </a:r>
          <a:endParaRPr lang="hu-HU" sz="500" kern="1200" dirty="0"/>
        </a:p>
      </dsp:txBody>
      <dsp:txXfrm>
        <a:off x="987756" y="73273"/>
        <a:ext cx="352934" cy="352934"/>
      </dsp:txXfrm>
    </dsp:sp>
    <dsp:sp modelId="{864C3F93-699E-44D8-8F8F-9F84316DD048}">
      <dsp:nvSpPr>
        <dsp:cNvPr id="0" name=""/>
        <dsp:cNvSpPr/>
      </dsp:nvSpPr>
      <dsp:spPr>
        <a:xfrm>
          <a:off x="1477656" y="325223"/>
          <a:ext cx="499124" cy="499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500" kern="1200" dirty="0" smtClean="0"/>
            <a:t>Vendéglátás</a:t>
          </a:r>
          <a:endParaRPr lang="hu-HU" sz="500" kern="1200" dirty="0"/>
        </a:p>
      </dsp:txBody>
      <dsp:txXfrm>
        <a:off x="1550751" y="398318"/>
        <a:ext cx="352934" cy="352934"/>
      </dsp:txXfrm>
    </dsp:sp>
    <dsp:sp modelId="{7EA2F174-48A5-47F5-B1D1-7DA9BD35AA31}">
      <dsp:nvSpPr>
        <dsp:cNvPr id="0" name=""/>
        <dsp:cNvSpPr/>
      </dsp:nvSpPr>
      <dsp:spPr>
        <a:xfrm>
          <a:off x="1477656" y="975313"/>
          <a:ext cx="499124" cy="499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500" kern="1200" dirty="0" smtClean="0"/>
            <a:t>Közlekedés</a:t>
          </a:r>
          <a:endParaRPr lang="hu-HU" sz="500" kern="1200" dirty="0"/>
        </a:p>
      </dsp:txBody>
      <dsp:txXfrm>
        <a:off x="1550751" y="1048408"/>
        <a:ext cx="352934" cy="352934"/>
      </dsp:txXfrm>
    </dsp:sp>
    <dsp:sp modelId="{7D9EA548-F68D-4F40-9E55-F2BA78130FDB}">
      <dsp:nvSpPr>
        <dsp:cNvPr id="0" name=""/>
        <dsp:cNvSpPr/>
      </dsp:nvSpPr>
      <dsp:spPr>
        <a:xfrm>
          <a:off x="914661" y="1300358"/>
          <a:ext cx="499124" cy="499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500" kern="1200" dirty="0" smtClean="0"/>
            <a:t>Városrészek</a:t>
          </a:r>
          <a:endParaRPr lang="hu-HU" sz="500" kern="1200" dirty="0"/>
        </a:p>
      </dsp:txBody>
      <dsp:txXfrm>
        <a:off x="987756" y="1373453"/>
        <a:ext cx="352934" cy="352934"/>
      </dsp:txXfrm>
    </dsp:sp>
    <dsp:sp modelId="{A8EA1984-A9B3-46DB-8C1E-ACE264EA6D65}">
      <dsp:nvSpPr>
        <dsp:cNvPr id="0" name=""/>
        <dsp:cNvSpPr/>
      </dsp:nvSpPr>
      <dsp:spPr>
        <a:xfrm>
          <a:off x="351667" y="975313"/>
          <a:ext cx="499124" cy="499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500" kern="1200" dirty="0" smtClean="0"/>
            <a:t>Rendezvények</a:t>
          </a:r>
          <a:endParaRPr lang="hu-HU" sz="500" kern="1200" dirty="0"/>
        </a:p>
      </dsp:txBody>
      <dsp:txXfrm>
        <a:off x="424762" y="1048408"/>
        <a:ext cx="352934" cy="352934"/>
      </dsp:txXfrm>
    </dsp:sp>
    <dsp:sp modelId="{BE71454A-2A66-4978-82F0-CC638F2C137B}">
      <dsp:nvSpPr>
        <dsp:cNvPr id="0" name=""/>
        <dsp:cNvSpPr/>
      </dsp:nvSpPr>
      <dsp:spPr>
        <a:xfrm>
          <a:off x="351667" y="325223"/>
          <a:ext cx="499124" cy="499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500" kern="1200" dirty="0" smtClean="0"/>
            <a:t>Sportturizmus</a:t>
          </a:r>
          <a:endParaRPr lang="hu-HU" sz="500" kern="1200" dirty="0"/>
        </a:p>
      </dsp:txBody>
      <dsp:txXfrm>
        <a:off x="424762" y="398318"/>
        <a:ext cx="352934" cy="3529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EA1A16-89A8-4A8D-A206-F6F1FBE3C1F9}">
      <dsp:nvSpPr>
        <dsp:cNvPr id="0" name=""/>
        <dsp:cNvSpPr/>
      </dsp:nvSpPr>
      <dsp:spPr>
        <a:xfrm>
          <a:off x="1577425" y="641321"/>
          <a:ext cx="1597676" cy="1597676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Smart megoldások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a közlekedésben</a:t>
          </a:r>
        </a:p>
      </dsp:txBody>
      <dsp:txXfrm>
        <a:off x="1811399" y="875295"/>
        <a:ext cx="1129728" cy="1129728"/>
      </dsp:txXfrm>
    </dsp:sp>
    <dsp:sp modelId="{1F01012E-BAA7-480E-BEC6-DF26AA8B6C61}">
      <dsp:nvSpPr>
        <dsp:cNvPr id="0" name=""/>
        <dsp:cNvSpPr/>
      </dsp:nvSpPr>
      <dsp:spPr>
        <a:xfrm>
          <a:off x="1976844" y="285"/>
          <a:ext cx="798838" cy="798838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err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Smart</a:t>
          </a:r>
          <a:r>
            <a:rPr lang="hu-HU" sz="800" kern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hu-HU" sz="8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taxirendelés (Bolt, Taxim)</a:t>
          </a:r>
          <a:endParaRPr lang="hu-HU" sz="800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093831" y="117272"/>
        <a:ext cx="564864" cy="564864"/>
      </dsp:txXfrm>
    </dsp:sp>
    <dsp:sp modelId="{864C3F93-699E-44D8-8F8F-9F84316DD048}">
      <dsp:nvSpPr>
        <dsp:cNvPr id="0" name=""/>
        <dsp:cNvSpPr/>
      </dsp:nvSpPr>
      <dsp:spPr>
        <a:xfrm>
          <a:off x="2877905" y="520512"/>
          <a:ext cx="798838" cy="798838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err="1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Smart</a:t>
          </a:r>
          <a:r>
            <a:rPr lang="hu-HU" sz="8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 jelzőlámpák</a:t>
          </a:r>
          <a:endParaRPr lang="hu-HU" sz="800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994892" y="637499"/>
        <a:ext cx="564864" cy="564864"/>
      </dsp:txXfrm>
    </dsp:sp>
    <dsp:sp modelId="{7EA2F174-48A5-47F5-B1D1-7DA9BD35AA31}">
      <dsp:nvSpPr>
        <dsp:cNvPr id="0" name=""/>
        <dsp:cNvSpPr/>
      </dsp:nvSpPr>
      <dsp:spPr>
        <a:xfrm>
          <a:off x="2877905" y="1560967"/>
          <a:ext cx="798838" cy="798838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err="1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Smart</a:t>
          </a:r>
          <a:r>
            <a:rPr lang="hu-HU" sz="8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 zebra</a:t>
          </a:r>
          <a:endParaRPr lang="hu-HU" sz="800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994892" y="1677954"/>
        <a:ext cx="564864" cy="564864"/>
      </dsp:txXfrm>
    </dsp:sp>
    <dsp:sp modelId="{7D9EA548-F68D-4F40-9E55-F2BA78130FDB}">
      <dsp:nvSpPr>
        <dsp:cNvPr id="0" name=""/>
        <dsp:cNvSpPr/>
      </dsp:nvSpPr>
      <dsp:spPr>
        <a:xfrm>
          <a:off x="1976844" y="2081195"/>
          <a:ext cx="798838" cy="798838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Önvezető járművek</a:t>
          </a:r>
          <a:endParaRPr lang="hu-HU" sz="800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093831" y="2198182"/>
        <a:ext cx="564864" cy="564864"/>
      </dsp:txXfrm>
    </dsp:sp>
    <dsp:sp modelId="{A8EA1984-A9B3-46DB-8C1E-ACE264EA6D65}">
      <dsp:nvSpPr>
        <dsp:cNvPr id="0" name=""/>
        <dsp:cNvSpPr/>
      </dsp:nvSpPr>
      <dsp:spPr>
        <a:xfrm>
          <a:off x="1075784" y="1560967"/>
          <a:ext cx="798838" cy="798838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Okos </a:t>
          </a:r>
          <a:r>
            <a:rPr lang="hu-HU" sz="800" kern="1200" dirty="0" err="1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applikácók</a:t>
          </a:r>
          <a:endParaRPr lang="hu-HU" sz="800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1192771" y="1677954"/>
        <a:ext cx="564864" cy="564864"/>
      </dsp:txXfrm>
    </dsp:sp>
    <dsp:sp modelId="{BE71454A-2A66-4978-82F0-CC638F2C137B}">
      <dsp:nvSpPr>
        <dsp:cNvPr id="0" name=""/>
        <dsp:cNvSpPr/>
      </dsp:nvSpPr>
      <dsp:spPr>
        <a:xfrm>
          <a:off x="1075784" y="520512"/>
          <a:ext cx="798838" cy="798838"/>
        </a:xfrm>
        <a:prstGeom prst="ellipse">
          <a:avLst/>
        </a:prstGeom>
        <a:solidFill>
          <a:srgbClr val="5B9BD5">
            <a:alpha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err="1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Smart</a:t>
          </a:r>
          <a:r>
            <a:rPr lang="hu-HU" sz="8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 parkolás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(</a:t>
          </a:r>
          <a:r>
            <a:rPr lang="hu-HU" sz="800" kern="1200" dirty="0" err="1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Parkl</a:t>
          </a:r>
          <a:r>
            <a:rPr lang="hu-HU" sz="8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 applikáció)</a:t>
          </a:r>
          <a:endParaRPr lang="hu-HU" sz="800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1192771" y="637499"/>
        <a:ext cx="564864" cy="5648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506A0-1A73-474B-B0C3-7FF1B6AAF400}" type="datetimeFigureOut">
              <a:rPr lang="hu-HU" smtClean="0"/>
              <a:t>2020. 11. 11.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0184D6-ADCD-4420-A5F3-A153BC85809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3539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184D6-ADCD-4420-A5F3-A153BC858098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0659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23878"/>
            <a:ext cx="9144000" cy="51754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241422"/>
            <a:ext cx="9144000" cy="4320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pic>
        <p:nvPicPr>
          <p:cNvPr id="1027" name="Picture 3" descr="G:\002-KIMS BUSINESS\007-02-Googleslidesppt\02-GSppt-Contents-Kim\20170429\07-\item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42" y="310690"/>
            <a:ext cx="6414918" cy="325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2" name="Rectangle 1"/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3568" y="1335357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83568" y="2527876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83568" y="3720395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2166260" y="1335357"/>
            <a:ext cx="6977740" cy="1011600"/>
          </a:xfrm>
          <a:prstGeom prst="rect">
            <a:avLst/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166260" y="2527876"/>
            <a:ext cx="6977740" cy="1011600"/>
          </a:xfrm>
          <a:prstGeom prst="rect">
            <a:avLst/>
          </a:prstGeom>
          <a:solidFill>
            <a:schemeClr val="accent2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ectangle 28"/>
          <p:cNvSpPr/>
          <p:nvPr userDrawn="1"/>
        </p:nvSpPr>
        <p:spPr>
          <a:xfrm>
            <a:off x="2166260" y="3720395"/>
            <a:ext cx="6977740" cy="10116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0" y="1335357"/>
            <a:ext cx="511906" cy="101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Rectangle 30"/>
          <p:cNvSpPr/>
          <p:nvPr userDrawn="1"/>
        </p:nvSpPr>
        <p:spPr>
          <a:xfrm>
            <a:off x="0" y="2527876"/>
            <a:ext cx="511906" cy="101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Rectangle 31"/>
          <p:cNvSpPr/>
          <p:nvPr userDrawn="1"/>
        </p:nvSpPr>
        <p:spPr>
          <a:xfrm>
            <a:off x="0" y="3720395"/>
            <a:ext cx="511906" cy="1011600"/>
          </a:xfrm>
          <a:prstGeom prst="rect">
            <a:avLst/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3" name="Group 2">
            <a:extLst>
              <a:ext uri="{FF2B5EF4-FFF2-40B4-BE49-F238E27FC236}">
                <a16:creationId xmlns:a16="http://schemas.microsoft.com/office/drawing/2014/main" id="{6E3CB9E0-2383-4255-9EF1-8268A614EEEE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4" name="Rectangle 1">
              <a:extLst>
                <a:ext uri="{FF2B5EF4-FFF2-40B4-BE49-F238E27FC236}">
                  <a16:creationId xmlns:a16="http://schemas.microsoft.com/office/drawing/2014/main" id="{4B0CF6BD-3392-4544-A141-29F47B1CE57E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6">
              <a:extLst>
                <a:ext uri="{FF2B5EF4-FFF2-40B4-BE49-F238E27FC236}">
                  <a16:creationId xmlns:a16="http://schemas.microsoft.com/office/drawing/2014/main" id="{622324D8-4779-4A27-9B32-A15B60CA1E3F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7">
              <a:extLst>
                <a:ext uri="{FF2B5EF4-FFF2-40B4-BE49-F238E27FC236}">
                  <a16:creationId xmlns:a16="http://schemas.microsoft.com/office/drawing/2014/main" id="{70D2B963-189F-4326-8718-BF324BCA16CC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8">
              <a:extLst>
                <a:ext uri="{FF2B5EF4-FFF2-40B4-BE49-F238E27FC236}">
                  <a16:creationId xmlns:a16="http://schemas.microsoft.com/office/drawing/2014/main" id="{7759F427-4CFF-402D-BAC9-E6272942E259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1">
              <a:extLst>
                <a:ext uri="{FF2B5EF4-FFF2-40B4-BE49-F238E27FC236}">
                  <a16:creationId xmlns:a16="http://schemas.microsoft.com/office/drawing/2014/main" id="{21B2D139-E4A6-4AA1-9E91-EB0C320C9588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2">
              <a:extLst>
                <a:ext uri="{FF2B5EF4-FFF2-40B4-BE49-F238E27FC236}">
                  <a16:creationId xmlns:a16="http://schemas.microsoft.com/office/drawing/2014/main" id="{E22D69FE-AEE2-458A-BB65-4421D40B3C1E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3">
              <a:extLst>
                <a:ext uri="{FF2B5EF4-FFF2-40B4-BE49-F238E27FC236}">
                  <a16:creationId xmlns:a16="http://schemas.microsoft.com/office/drawing/2014/main" id="{3E9B7D25-0B74-47AD-A341-CC17CE7D3CF2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4">
              <a:extLst>
                <a:ext uri="{FF2B5EF4-FFF2-40B4-BE49-F238E27FC236}">
                  <a16:creationId xmlns:a16="http://schemas.microsoft.com/office/drawing/2014/main" id="{18243A91-A937-4727-AA0C-64F7155E171A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5">
              <a:extLst>
                <a:ext uri="{FF2B5EF4-FFF2-40B4-BE49-F238E27FC236}">
                  <a16:creationId xmlns:a16="http://schemas.microsoft.com/office/drawing/2014/main" id="{DB98DEF8-FADC-4903-9196-0628B7FF4D70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6">
              <a:extLst>
                <a:ext uri="{FF2B5EF4-FFF2-40B4-BE49-F238E27FC236}">
                  <a16:creationId xmlns:a16="http://schemas.microsoft.com/office/drawing/2014/main" id="{476076CE-F29A-4765-BAB5-55EF8812AA28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17">
              <a:extLst>
                <a:ext uri="{FF2B5EF4-FFF2-40B4-BE49-F238E27FC236}">
                  <a16:creationId xmlns:a16="http://schemas.microsoft.com/office/drawing/2014/main" id="{7564AFBA-D0EF-48DA-A6B6-20BBAB6A51EF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18">
              <a:extLst>
                <a:ext uri="{FF2B5EF4-FFF2-40B4-BE49-F238E27FC236}">
                  <a16:creationId xmlns:a16="http://schemas.microsoft.com/office/drawing/2014/main" id="{95C98BE3-6F7D-4D6D-A2E6-A7DCB674C51A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19">
              <a:extLst>
                <a:ext uri="{FF2B5EF4-FFF2-40B4-BE49-F238E27FC236}">
                  <a16:creationId xmlns:a16="http://schemas.microsoft.com/office/drawing/2014/main" id="{9654DC83-FBA6-4C1B-8A2E-CCDCC688FEE7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20">
              <a:extLst>
                <a:ext uri="{FF2B5EF4-FFF2-40B4-BE49-F238E27FC236}">
                  <a16:creationId xmlns:a16="http://schemas.microsoft.com/office/drawing/2014/main" id="{09B23FBB-894F-4244-A484-4FA3442C3C2D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21">
              <a:extLst>
                <a:ext uri="{FF2B5EF4-FFF2-40B4-BE49-F238E27FC236}">
                  <a16:creationId xmlns:a16="http://schemas.microsoft.com/office/drawing/2014/main" id="{04F25DA4-74DC-4F1B-9ACF-4FA301DEEDD5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22">
              <a:extLst>
                <a:ext uri="{FF2B5EF4-FFF2-40B4-BE49-F238E27FC236}">
                  <a16:creationId xmlns:a16="http://schemas.microsoft.com/office/drawing/2014/main" id="{47C35BF7-5E1C-4341-8835-40B8D75CE509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 userDrawn="1"/>
        </p:nvSpPr>
        <p:spPr>
          <a:xfrm>
            <a:off x="3563888" y="1459377"/>
            <a:ext cx="3312127" cy="360000"/>
          </a:xfrm>
          <a:prstGeom prst="homePlate">
            <a:avLst>
              <a:gd name="adj" fmla="val 58282"/>
            </a:avLst>
          </a:prstGeom>
          <a:solidFill>
            <a:schemeClr val="accent4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Pentagon 7"/>
          <p:cNvSpPr/>
          <p:nvPr userDrawn="1"/>
        </p:nvSpPr>
        <p:spPr>
          <a:xfrm>
            <a:off x="3563888" y="1963541"/>
            <a:ext cx="3672128" cy="360000"/>
          </a:xfrm>
          <a:prstGeom prst="homePlate">
            <a:avLst>
              <a:gd name="adj" fmla="val 58282"/>
            </a:avLst>
          </a:prstGeom>
          <a:solidFill>
            <a:schemeClr val="accent3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Pentagon 8"/>
          <p:cNvSpPr/>
          <p:nvPr userDrawn="1"/>
        </p:nvSpPr>
        <p:spPr>
          <a:xfrm>
            <a:off x="3563888" y="2467705"/>
            <a:ext cx="4032128" cy="360000"/>
          </a:xfrm>
          <a:prstGeom prst="homePlate">
            <a:avLst>
              <a:gd name="adj" fmla="val 58282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Pentagon 11"/>
          <p:cNvSpPr/>
          <p:nvPr userDrawn="1"/>
        </p:nvSpPr>
        <p:spPr>
          <a:xfrm>
            <a:off x="3563888" y="2947558"/>
            <a:ext cx="4392128" cy="360000"/>
          </a:xfrm>
          <a:prstGeom prst="homePlate">
            <a:avLst>
              <a:gd name="adj" fmla="val 58282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140705"/>
            <a:ext cx="5218080" cy="26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021006" y="1483269"/>
            <a:ext cx="2501783" cy="18494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">
            <a:extLst>
              <a:ext uri="{FF2B5EF4-FFF2-40B4-BE49-F238E27FC236}">
                <a16:creationId xmlns:a16="http://schemas.microsoft.com/office/drawing/2014/main" id="{C13A72D2-F464-40AB-BCA5-8F0F28F9501E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1" name="Rectangle 1">
              <a:extLst>
                <a:ext uri="{FF2B5EF4-FFF2-40B4-BE49-F238E27FC236}">
                  <a16:creationId xmlns:a16="http://schemas.microsoft.com/office/drawing/2014/main" id="{438FFFA1-D809-4F75-91E8-41D5DE88B0CA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6E9E44BF-838A-43E0-8C09-A63C02F7A596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A0F4344E-487C-4B76-A89D-090E9073C6F4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8">
              <a:extLst>
                <a:ext uri="{FF2B5EF4-FFF2-40B4-BE49-F238E27FC236}">
                  <a16:creationId xmlns:a16="http://schemas.microsoft.com/office/drawing/2014/main" id="{49C60A68-D099-48B9-9B3C-CA487F566FFB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id="{1E673706-38E3-4D83-B2E4-D892E800DBB5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2">
              <a:extLst>
                <a:ext uri="{FF2B5EF4-FFF2-40B4-BE49-F238E27FC236}">
                  <a16:creationId xmlns:a16="http://schemas.microsoft.com/office/drawing/2014/main" id="{B2B00D80-B95E-42E5-9669-A63EE75AB1E6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3BF28E8B-36EF-45A4-B19C-E3FB3C308892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id="{06219DF2-62AF-47A5-A922-5121B833BBD8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2FE4491E-50BC-4C05-BE33-62624D5A1DBD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id="{D644C7C2-1E32-4F96-8E37-5EF1C7B510B0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251340D8-5710-48BB-8D79-70178F6A3652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id="{852D8D65-05B6-45C6-B11C-EFB134B1BFD4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676FE479-DB62-4E58-A30D-E949E480A1B8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14E3D49C-E692-4267-9F43-814CD90ADF47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B7A4AE3C-8634-40A6-8134-C80DE28633AC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22">
              <a:extLst>
                <a:ext uri="{FF2B5EF4-FFF2-40B4-BE49-F238E27FC236}">
                  <a16:creationId xmlns:a16="http://schemas.microsoft.com/office/drawing/2014/main" id="{8D838F89-BC9F-49BF-A2E3-527CFE6E254B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68434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8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6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">
            <a:extLst>
              <a:ext uri="{FF2B5EF4-FFF2-40B4-BE49-F238E27FC236}">
                <a16:creationId xmlns:a16="http://schemas.microsoft.com/office/drawing/2014/main" id="{8B87355E-D241-4F84-8E34-F12EFC8C5311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1" name="Rectangle 1">
              <a:extLst>
                <a:ext uri="{FF2B5EF4-FFF2-40B4-BE49-F238E27FC236}">
                  <a16:creationId xmlns:a16="http://schemas.microsoft.com/office/drawing/2014/main" id="{8A80B83A-8DB6-4419-B9E6-5F4B7AD8250B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43C72C95-08A5-4AE8-AA2B-7F0F1D15237D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F744013E-0792-4E51-B21F-CE2E88A9BDF0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8">
              <a:extLst>
                <a:ext uri="{FF2B5EF4-FFF2-40B4-BE49-F238E27FC236}">
                  <a16:creationId xmlns:a16="http://schemas.microsoft.com/office/drawing/2014/main" id="{5048D8BC-6BEB-40DA-A91D-AE076BF3D670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id="{80C6D9FC-EAE8-4EFC-AD4C-7A54C93E55DE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2">
              <a:extLst>
                <a:ext uri="{FF2B5EF4-FFF2-40B4-BE49-F238E27FC236}">
                  <a16:creationId xmlns:a16="http://schemas.microsoft.com/office/drawing/2014/main" id="{8CA4EF62-C0AE-487F-99C8-557E9C34CF58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C99470B5-F69C-47A6-A008-A055BC5A021B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id="{0B0E86D1-5B0C-4381-A5AE-15D3B0AA4D84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87B717A4-B04E-47EF-9C2D-21FC12E3AC70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id="{08993359-6EE8-4F9B-A1B6-07CADFE356A7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28BBF0BD-20A1-4BE9-8F51-98ACCA87025F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id="{E5999C32-E7D0-45EA-9ED9-5C3EBEF6D1A2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493FEA4D-D2EC-42FF-815F-E1C62644F9D6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DD68CD7F-C635-4A31-91AE-B21DDAD2D667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7EBF13E9-9DF3-4DA7-870E-B2463BDBB2FD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22">
              <a:extLst>
                <a:ext uri="{FF2B5EF4-FFF2-40B4-BE49-F238E27FC236}">
                  <a16:creationId xmlns:a16="http://schemas.microsoft.com/office/drawing/2014/main" id="{DFA2D170-A948-4315-9FB0-2033E3DE34DA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7361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107504" y="123478"/>
            <a:ext cx="8928992" cy="489654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548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7155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755" y="1131590"/>
            <a:ext cx="3312368" cy="294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154419" y="1237310"/>
            <a:ext cx="3043041" cy="18420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171" y="1117462"/>
            <a:ext cx="3312368" cy="294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898835" y="1223182"/>
            <a:ext cx="3043041" cy="18420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63647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572000" y="1715444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0" y="3433500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1326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923928" y="0"/>
            <a:ext cx="5220072" cy="31478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11560" y="2787774"/>
            <a:ext cx="2880320" cy="20162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22640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32918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6079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2525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그림 개체 틀 14">
            <a:extLst>
              <a:ext uri="{FF2B5EF4-FFF2-40B4-BE49-F238E27FC236}">
                <a16:creationId xmlns:a16="http://schemas.microsoft.com/office/drawing/2014/main" id="{9ECFE99B-B579-4A3C-A87A-75084AC09EE1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1368152 h 2499742"/>
              <a:gd name="connsiteX3" fmla="*/ 3372247 w 4499992"/>
              <a:gd name="connsiteY3" fmla="*/ 1368152 h 2499742"/>
              <a:gd name="connsiteX4" fmla="*/ 3372247 w 4499992"/>
              <a:gd name="connsiteY4" fmla="*/ 2499742 h 2499742"/>
              <a:gd name="connsiteX5" fmla="*/ 0 w 4499992"/>
              <a:gd name="connsiteY5" fmla="*/ 249974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4499992" y="0"/>
                </a:lnTo>
                <a:lnTo>
                  <a:pt x="4499992" y="1368152"/>
                </a:lnTo>
                <a:lnTo>
                  <a:pt x="3372247" y="1368152"/>
                </a:lnTo>
                <a:lnTo>
                  <a:pt x="3372247" y="2499742"/>
                </a:lnTo>
                <a:lnTo>
                  <a:pt x="0" y="24997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F4858D0D-29DA-4F26-AF18-C0DEB17ABC84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4644008" y="0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2499742 h 2499742"/>
              <a:gd name="connsiteX3" fmla="*/ 1137667 w 4499992"/>
              <a:gd name="connsiteY3" fmla="*/ 2499742 h 2499742"/>
              <a:gd name="connsiteX4" fmla="*/ 1137667 w 4499992"/>
              <a:gd name="connsiteY4" fmla="*/ 1368152 h 2499742"/>
              <a:gd name="connsiteX5" fmla="*/ 0 w 4499992"/>
              <a:gd name="connsiteY5" fmla="*/ 136815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4499992" y="0"/>
                </a:lnTo>
                <a:lnTo>
                  <a:pt x="4499992" y="2499742"/>
                </a:lnTo>
                <a:lnTo>
                  <a:pt x="1137667" y="2499742"/>
                </a:lnTo>
                <a:lnTo>
                  <a:pt x="1137667" y="1368152"/>
                </a:lnTo>
                <a:lnTo>
                  <a:pt x="0" y="1368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id="{400095AA-D917-4540-B014-EEDB5478D0D8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4644008" y="2643759"/>
            <a:ext cx="4499992" cy="2499742"/>
          </a:xfrm>
          <a:custGeom>
            <a:avLst/>
            <a:gdLst>
              <a:gd name="connsiteX0" fmla="*/ 1137667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2499742 h 2499742"/>
              <a:gd name="connsiteX3" fmla="*/ 0 w 4499992"/>
              <a:gd name="connsiteY3" fmla="*/ 2499742 h 2499742"/>
              <a:gd name="connsiteX4" fmla="*/ 0 w 4499992"/>
              <a:gd name="connsiteY4" fmla="*/ 1118616 h 2499742"/>
              <a:gd name="connsiteX5" fmla="*/ 1137667 w 4499992"/>
              <a:gd name="connsiteY5" fmla="*/ 1118616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1137667" y="0"/>
                </a:moveTo>
                <a:lnTo>
                  <a:pt x="4499992" y="0"/>
                </a:lnTo>
                <a:lnTo>
                  <a:pt x="4499992" y="2499742"/>
                </a:lnTo>
                <a:lnTo>
                  <a:pt x="0" y="2499742"/>
                </a:lnTo>
                <a:lnTo>
                  <a:pt x="0" y="1118616"/>
                </a:lnTo>
                <a:lnTo>
                  <a:pt x="1137667" y="11186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그림 개체 틀 15">
            <a:extLst>
              <a:ext uri="{FF2B5EF4-FFF2-40B4-BE49-F238E27FC236}">
                <a16:creationId xmlns:a16="http://schemas.microsoft.com/office/drawing/2014/main" id="{E797F658-C176-47C2-AEB4-F20B23921179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0" y="2643759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3372247 w 4499992"/>
              <a:gd name="connsiteY1" fmla="*/ 0 h 2499742"/>
              <a:gd name="connsiteX2" fmla="*/ 3372247 w 4499992"/>
              <a:gd name="connsiteY2" fmla="*/ 1118616 h 2499742"/>
              <a:gd name="connsiteX3" fmla="*/ 4499992 w 4499992"/>
              <a:gd name="connsiteY3" fmla="*/ 1118616 h 2499742"/>
              <a:gd name="connsiteX4" fmla="*/ 4499992 w 4499992"/>
              <a:gd name="connsiteY4" fmla="*/ 2499742 h 2499742"/>
              <a:gd name="connsiteX5" fmla="*/ 0 w 4499992"/>
              <a:gd name="connsiteY5" fmla="*/ 249974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3372247" y="0"/>
                </a:lnTo>
                <a:lnTo>
                  <a:pt x="3372247" y="1118616"/>
                </a:lnTo>
                <a:lnTo>
                  <a:pt x="4499992" y="1118616"/>
                </a:lnTo>
                <a:lnTo>
                  <a:pt x="4499992" y="2499742"/>
                </a:lnTo>
                <a:lnTo>
                  <a:pt x="0" y="24997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45504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491880" y="2571750"/>
            <a:ext cx="2160240" cy="25717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652120" y="2571750"/>
            <a:ext cx="349188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0" y="2561481"/>
            <a:ext cx="1740797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739834" y="2561481"/>
            <a:ext cx="1752046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0" y="3857625"/>
            <a:ext cx="349188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4572000" y="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4214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267744" y="0"/>
            <a:ext cx="4608512" cy="5143500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6" name="Rectangle 5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86000" y="1347614"/>
              <a:ext cx="4572000" cy="24482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363838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393990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1347614"/>
            <a:ext cx="9144000" cy="2448272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2" name="Rectangle 1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1923678"/>
              <a:ext cx="9144000" cy="1224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63027" y="2155604"/>
            <a:ext cx="4880973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63027" y="2629180"/>
            <a:ext cx="4880973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6899369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267744" y="0"/>
            <a:ext cx="4608512" cy="5143500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6" name="Rectangle 5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86000" y="1347614"/>
              <a:ext cx="4572000" cy="24482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363838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393990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487117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1347614"/>
            <a:ext cx="9144000" cy="2448272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2" name="Rectangle 1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1923678"/>
              <a:ext cx="9144000" cy="1224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63027" y="2155604"/>
            <a:ext cx="4880973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63027" y="2629180"/>
            <a:ext cx="4880973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002-KIMS BUSINESS\007-02-Googleslidesppt\02-GSppt-Contents-Kim\20170429\07-\item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162"/>
            <a:ext cx="2527764" cy="252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23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1347614"/>
            <a:ext cx="9144000" cy="2448272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2" name="Rectangle 1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1923678"/>
              <a:ext cx="9144000" cy="1224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63027" y="2155604"/>
            <a:ext cx="4880973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63027" y="2629180"/>
            <a:ext cx="4880973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149272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002-KIMS BUSINESS\007-02-Googleslidesppt\02-GSppt-Contents-Kim\20170429\07-\item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162"/>
            <a:ext cx="2527764" cy="252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3" name="Group 2">
            <a:extLst>
              <a:ext uri="{FF2B5EF4-FFF2-40B4-BE49-F238E27FC236}">
                <a16:creationId xmlns:a16="http://schemas.microsoft.com/office/drawing/2014/main" id="{75A1F0C8-ADE8-49C0-9621-BADA30C5AA62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24" name="Rectangle 1">
              <a:extLst>
                <a:ext uri="{FF2B5EF4-FFF2-40B4-BE49-F238E27FC236}">
                  <a16:creationId xmlns:a16="http://schemas.microsoft.com/office/drawing/2014/main" id="{F8E22D68-A56D-46FD-BC42-93B4EAE80021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6">
              <a:extLst>
                <a:ext uri="{FF2B5EF4-FFF2-40B4-BE49-F238E27FC236}">
                  <a16:creationId xmlns:a16="http://schemas.microsoft.com/office/drawing/2014/main" id="{8D24A598-D874-4C08-BEA7-301F153CADDB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7">
              <a:extLst>
                <a:ext uri="{FF2B5EF4-FFF2-40B4-BE49-F238E27FC236}">
                  <a16:creationId xmlns:a16="http://schemas.microsoft.com/office/drawing/2014/main" id="{53A13DC6-0EDF-4A8E-8E4D-81768F1DF80B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8">
              <a:extLst>
                <a:ext uri="{FF2B5EF4-FFF2-40B4-BE49-F238E27FC236}">
                  <a16:creationId xmlns:a16="http://schemas.microsoft.com/office/drawing/2014/main" id="{F2E441BD-7BE9-4A75-9DB5-735EC46026C2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C0BF37B3-A371-4645-A8AB-6294FA0012B1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12">
              <a:extLst>
                <a:ext uri="{FF2B5EF4-FFF2-40B4-BE49-F238E27FC236}">
                  <a16:creationId xmlns:a16="http://schemas.microsoft.com/office/drawing/2014/main" id="{D1F581C4-49C2-4733-8878-B70E3BB3F716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562264D-B2F2-4788-B47F-5919F0A03323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1D2413AA-E9C9-4063-A40F-31C3653DDF8F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15">
              <a:extLst>
                <a:ext uri="{FF2B5EF4-FFF2-40B4-BE49-F238E27FC236}">
                  <a16:creationId xmlns:a16="http://schemas.microsoft.com/office/drawing/2014/main" id="{98EE8A88-944E-4EAF-802A-76F8CA0050AD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16">
              <a:extLst>
                <a:ext uri="{FF2B5EF4-FFF2-40B4-BE49-F238E27FC236}">
                  <a16:creationId xmlns:a16="http://schemas.microsoft.com/office/drawing/2014/main" id="{0A2BE1D3-6B9D-4BA7-AAC7-928A6AA44D80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17">
              <a:extLst>
                <a:ext uri="{FF2B5EF4-FFF2-40B4-BE49-F238E27FC236}">
                  <a16:creationId xmlns:a16="http://schemas.microsoft.com/office/drawing/2014/main" id="{576E8FCF-68A2-4B49-93A1-8F3AE723DA83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8">
              <a:extLst>
                <a:ext uri="{FF2B5EF4-FFF2-40B4-BE49-F238E27FC236}">
                  <a16:creationId xmlns:a16="http://schemas.microsoft.com/office/drawing/2014/main" id="{E38FF078-492E-46D5-B6EE-4FF39A801B41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9">
              <a:extLst>
                <a:ext uri="{FF2B5EF4-FFF2-40B4-BE49-F238E27FC236}">
                  <a16:creationId xmlns:a16="http://schemas.microsoft.com/office/drawing/2014/main" id="{CE554615-93B8-4E75-BBD0-67603689B6A1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20">
              <a:extLst>
                <a:ext uri="{FF2B5EF4-FFF2-40B4-BE49-F238E27FC236}">
                  <a16:creationId xmlns:a16="http://schemas.microsoft.com/office/drawing/2014/main" id="{AC36994E-976C-4B08-8784-AAC20FDF60E3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21">
              <a:extLst>
                <a:ext uri="{FF2B5EF4-FFF2-40B4-BE49-F238E27FC236}">
                  <a16:creationId xmlns:a16="http://schemas.microsoft.com/office/drawing/2014/main" id="{7EEBE4CE-D8B6-495B-ACCE-C188E8DF4878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FD50BD70-C637-458B-8952-261DED7CC717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1325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gradFill>
          <a:gsLst>
            <a:gs pos="0">
              <a:schemeClr val="bg1"/>
            </a:gs>
            <a:gs pos="100000">
              <a:schemeClr val="accent1">
                <a:tint val="23500"/>
                <a:satMod val="160000"/>
                <a:alpha val="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24985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107504" y="123478"/>
            <a:ext cx="8928992" cy="489654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548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7155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11706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107504" y="1131590"/>
            <a:ext cx="8928992" cy="388843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4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5" r:id="rId3"/>
    <p:sldLayoutId id="2147483676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4" r:id="rId2"/>
    <p:sldLayoutId id="2147483671" r:id="rId3"/>
    <p:sldLayoutId id="2147483661" r:id="rId4"/>
    <p:sldLayoutId id="2147483660" r:id="rId5"/>
    <p:sldLayoutId id="2147483655" r:id="rId6"/>
    <p:sldLayoutId id="2147483662" r:id="rId7"/>
    <p:sldLayoutId id="2147483663" r:id="rId8"/>
    <p:sldLayoutId id="2147483673" r:id="rId9"/>
    <p:sldLayoutId id="2147483665" r:id="rId10"/>
    <p:sldLayoutId id="2147483666" r:id="rId11"/>
    <p:sldLayoutId id="2147483667" r:id="rId12"/>
    <p:sldLayoutId id="2147483672" r:id="rId13"/>
    <p:sldLayoutId id="2147483668" r:id="rId14"/>
    <p:sldLayoutId id="2147483669" r:id="rId15"/>
    <p:sldLayoutId id="2147483656" r:id="rId16"/>
    <p:sldLayoutId id="2147483677" r:id="rId17"/>
    <p:sldLayoutId id="2147483678" r:id="rId1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1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724113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>
                <a:solidFill>
                  <a:schemeClr val="bg1"/>
                </a:solidFill>
                <a:cs typeface="Arial" pitchFamily="34" charset="0"/>
                <a:hlinkClick r:id="rId2"/>
              </a:rPr>
              <a:t>http://www.free-powerpoint-templates-design.com</a:t>
            </a:r>
            <a:endParaRPr lang="ko-KR" altLang="en-US" sz="8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1733" y="4011909"/>
            <a:ext cx="9144000" cy="927647"/>
          </a:xfrm>
        </p:spPr>
        <p:txBody>
          <a:bodyPr/>
          <a:lstStyle/>
          <a:p>
            <a:pPr lvl="0"/>
            <a:r>
              <a:rPr lang="hu-HU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habil. </a:t>
            </a:r>
            <a:r>
              <a:rPr lang="hu-HU" altLang="ko-K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Remenyik</a:t>
            </a:r>
            <a:r>
              <a:rPr lang="hu-HU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Bulcsú PhD.</a:t>
            </a:r>
            <a:endParaRPr lang="en-US" altLang="ko-K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-148" y="3638678"/>
            <a:ext cx="8748612" cy="658124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hu-HU" altLang="ko-KR" sz="1800" dirty="0"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Az </a:t>
            </a:r>
            <a:r>
              <a:rPr lang="hu-HU" altLang="ko-KR" sz="1800" dirty="0" err="1"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overtourism</a:t>
            </a:r>
            <a:r>
              <a:rPr lang="hu-HU" altLang="ko-KR" sz="1800" dirty="0"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 elleni védekezés formái és lehetőségei</a:t>
            </a:r>
            <a:endParaRPr lang="en-US" altLang="ko-K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defRPr/>
            </a:pPr>
            <a:endParaRPr lang="en-US" altLang="ko-KR" dirty="0"/>
          </a:p>
        </p:txBody>
      </p:sp>
      <p:sp>
        <p:nvSpPr>
          <p:cNvPr id="12" name="Folyamatábra: Kézi adatbevitel 11">
            <a:extLst>
              <a:ext uri="{FF2B5EF4-FFF2-40B4-BE49-F238E27FC236}">
                <a16:creationId xmlns:a16="http://schemas.microsoft.com/office/drawing/2014/main" id="{6F278F94-60BA-4CE6-B1AF-44ED6021ED38}"/>
              </a:ext>
            </a:extLst>
          </p:cNvPr>
          <p:cNvSpPr/>
          <p:nvPr/>
        </p:nvSpPr>
        <p:spPr>
          <a:xfrm rot="10800000">
            <a:off x="-396551" y="10266"/>
            <a:ext cx="1472731" cy="5729835"/>
          </a:xfrm>
          <a:prstGeom prst="flowChartManualInpu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3" name="Folyamatábra: Kézi adatbevitel 12">
            <a:extLst>
              <a:ext uri="{FF2B5EF4-FFF2-40B4-BE49-F238E27FC236}">
                <a16:creationId xmlns:a16="http://schemas.microsoft.com/office/drawing/2014/main" id="{591593CB-673D-47DE-B12D-206B4FCD1A0C}"/>
              </a:ext>
            </a:extLst>
          </p:cNvPr>
          <p:cNvSpPr/>
          <p:nvPr/>
        </p:nvSpPr>
        <p:spPr>
          <a:xfrm rot="10800000">
            <a:off x="-756591" y="-164554"/>
            <a:ext cx="1374721" cy="5531423"/>
          </a:xfrm>
          <a:prstGeom prst="flowChartManualInp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14" name="Kép 13">
            <a:extLst>
              <a:ext uri="{FF2B5EF4-FFF2-40B4-BE49-F238E27FC236}">
                <a16:creationId xmlns:a16="http://schemas.microsoft.com/office/drawing/2014/main" id="{D197AC08-97E7-47FD-9566-82F1B848E0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1470"/>
            <a:ext cx="1872208" cy="531932"/>
          </a:xfrm>
          <a:prstGeom prst="rect">
            <a:avLst/>
          </a:prstGeom>
        </p:spPr>
      </p:pic>
      <p:pic>
        <p:nvPicPr>
          <p:cNvPr id="8" name="Kép 7"/>
          <p:cNvPicPr/>
          <p:nvPr/>
        </p:nvPicPr>
        <p:blipFill rotWithShape="1">
          <a:blip r:embed="rId4"/>
          <a:srcRect l="35696" t="21672" r="39224" b="6232"/>
          <a:stretch/>
        </p:blipFill>
        <p:spPr bwMode="auto">
          <a:xfrm rot="5400000">
            <a:off x="3129099" y="-1890752"/>
            <a:ext cx="3533875" cy="74168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WTTC szervezetének mérései 2017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églalap 3"/>
          <p:cNvSpPr/>
          <p:nvPr/>
        </p:nvSpPr>
        <p:spPr>
          <a:xfrm>
            <a:off x="107504" y="1275606"/>
            <a:ext cx="88569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Általánosságban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(WTTC szerint) </a:t>
            </a:r>
            <a:r>
              <a:rPr lang="hu-H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túlzottságot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GDP-hez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való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hozzájárulása alapján,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valamint az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érkezések százalékos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növekedésén keresztül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vizsgálhatjuk.</a:t>
            </a: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Helyi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lakosok kiszorítása: a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turisztikai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sűrűség és turisztikai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intenzitás mutatóinak számítási                 lehetősége.</a:t>
            </a: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Leromlott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turisztikai élmény: </a:t>
            </a:r>
            <a:r>
              <a:rPr lang="hu-H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TripAdvisor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oldalán a legnépszerűbb attrakciók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rossz véleményezésének elemzése százalékos arányban. </a:t>
            </a: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Túlterhelt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infrastruktúra: az érkezés szezonalitásának, azaz a különbség a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repülőgéppel érkezők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között szezonban és szezonon kívül. Az öt legnépszerűbb </a:t>
            </a:r>
            <a:r>
              <a:rPr lang="hu-H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desztináció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értékelésének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aránya (%), azaz a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vonzerő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koncentrációjának mutatói alapján.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Természeti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károk: a levegő szennyeződésének mérése, az éves átlagos PM10, azaz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szálló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mennyiség mikro gramm/köbméterre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nézve.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Kultúrát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és világörökséget fenyegető veszélyek: szintén a </a:t>
            </a:r>
            <a:r>
              <a:rPr lang="hu-H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TripAdvisor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oldalán található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legnépszerűbb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történelmi helyszínnek számító látnivaló részesedése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(%), ami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megmutatja azok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gyakoriságát.</a:t>
            </a:r>
          </a:p>
        </p:txBody>
      </p:sp>
    </p:spTree>
    <p:extLst>
      <p:ext uri="{BB962C8B-B14F-4D97-AF65-F5344CB8AC3E}">
        <p14:creationId xmlns:p14="http://schemas.microsoft.com/office/powerpoint/2010/main" val="2931494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A posztmodern városi turizmus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" name="그룹 315">
            <a:extLst>
              <a:ext uri="{FF2B5EF4-FFF2-40B4-BE49-F238E27FC236}">
                <a16:creationId xmlns:a16="http://schemas.microsoft.com/office/drawing/2014/main" id="{6937C4F8-533A-4E51-A4C0-509EE14035BC}"/>
              </a:ext>
            </a:extLst>
          </p:cNvPr>
          <p:cNvGrpSpPr/>
          <p:nvPr/>
        </p:nvGrpSpPr>
        <p:grpSpPr>
          <a:xfrm>
            <a:off x="611560" y="1768903"/>
            <a:ext cx="2924414" cy="1720553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34B83E7E-0E89-4CC8-9137-066F8F4523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764D2098-AC1D-4964-B491-6651980C47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E50827A2-A057-460E-864B-86A83328F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C6F2254E-530C-4801-B2BA-CA2A5861EF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0" name="Kép 9">
            <a:extLst>
              <a:ext uri="{FF2B5EF4-FFF2-40B4-BE49-F238E27FC236}">
                <a16:creationId xmlns:a16="http://schemas.microsoft.com/office/drawing/2014/main" id="{7339EE17-F943-4AF3-AE25-A8349677A6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02218" y="3243321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250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Posztmodernitás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endParaRPr lang="en-US" altLang="ko-KR" dirty="0"/>
          </a:p>
        </p:txBody>
      </p:sp>
      <p:sp>
        <p:nvSpPr>
          <p:cNvPr id="5" name="Diamond 4"/>
          <p:cNvSpPr/>
          <p:nvPr/>
        </p:nvSpPr>
        <p:spPr>
          <a:xfrm>
            <a:off x="3807419" y="1402580"/>
            <a:ext cx="1529162" cy="1529162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Diamond 5"/>
          <p:cNvSpPr/>
          <p:nvPr/>
        </p:nvSpPr>
        <p:spPr>
          <a:xfrm>
            <a:off x="1619672" y="3435846"/>
            <a:ext cx="1080120" cy="1080120"/>
          </a:xfrm>
          <a:prstGeom prst="diamond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Diamond 6"/>
          <p:cNvSpPr/>
          <p:nvPr/>
        </p:nvSpPr>
        <p:spPr>
          <a:xfrm>
            <a:off x="6588224" y="3435846"/>
            <a:ext cx="1080120" cy="1080120"/>
          </a:xfrm>
          <a:prstGeom prst="diamond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Rectangle 30"/>
          <p:cNvSpPr/>
          <p:nvPr/>
        </p:nvSpPr>
        <p:spPr>
          <a:xfrm>
            <a:off x="1987946" y="3804622"/>
            <a:ext cx="343572" cy="342568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Oval 7"/>
          <p:cNvSpPr/>
          <p:nvPr/>
        </p:nvSpPr>
        <p:spPr>
          <a:xfrm>
            <a:off x="6924554" y="3772176"/>
            <a:ext cx="407460" cy="40746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Oval 21"/>
          <p:cNvSpPr>
            <a:spLocks noChangeAspect="1"/>
          </p:cNvSpPr>
          <p:nvPr/>
        </p:nvSpPr>
        <p:spPr>
          <a:xfrm>
            <a:off x="4341812" y="1935050"/>
            <a:ext cx="460375" cy="46422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cxnSp>
        <p:nvCxnSpPr>
          <p:cNvPr id="11" name="Straight Connector 10"/>
          <p:cNvCxnSpPr>
            <a:stCxn id="5" idx="2"/>
          </p:cNvCxnSpPr>
          <p:nvPr/>
        </p:nvCxnSpPr>
        <p:spPr>
          <a:xfrm>
            <a:off x="4572000" y="2931742"/>
            <a:ext cx="0" cy="504104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243603" y="3652607"/>
            <a:ext cx="2669930" cy="1240679"/>
            <a:chOff x="803640" y="3362835"/>
            <a:chExt cx="2059657" cy="863358"/>
          </a:xfrm>
        </p:grpSpPr>
        <p:sp>
          <p:nvSpPr>
            <p:cNvPr id="15" name="TextBox 1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Településökológia+Humánökológia+Fenntartható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tudatos turizmusfejlesztés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Posztmodern városi turizmus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24766" y="1402582"/>
            <a:ext cx="2752465" cy="1657111"/>
            <a:chOff x="803640" y="3362835"/>
            <a:chExt cx="2059657" cy="778888"/>
          </a:xfrm>
        </p:grpSpPr>
        <p:sp>
          <p:nvSpPr>
            <p:cNvPr id="18" name="TextBox 17"/>
            <p:cNvSpPr txBox="1"/>
            <p:nvPr/>
          </p:nvSpPr>
          <p:spPr>
            <a:xfrm>
              <a:off x="803640" y="3664333"/>
              <a:ext cx="2059657" cy="4773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Diszkont légitársaságok, alternatív turizmustrendek, egyedi utazástervezés, tudatos turistatípus, nyitott világ, élménygazdaság,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digitalizáció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, okoseszközök. 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Posztmodern turizmus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793319" y="1402578"/>
            <a:ext cx="2669930" cy="1544666"/>
            <a:chOff x="803640" y="3362835"/>
            <a:chExt cx="2059657" cy="804773"/>
          </a:xfrm>
        </p:grpSpPr>
        <p:sp>
          <p:nvSpPr>
            <p:cNvPr id="21" name="TextBox 20"/>
            <p:cNvSpPr txBox="1"/>
            <p:nvPr/>
          </p:nvSpPr>
          <p:spPr>
            <a:xfrm>
              <a:off x="803640" y="3638446"/>
              <a:ext cx="2059657" cy="5291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Okos gazdaság, okos kormányzat, okos környezet, okos lakhatás, okos várostervezés, okos közlekedés, megosztott közlekedés, okos közlekedési rendszerek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Smart</a:t>
              </a:r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city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2159732" y="2399272"/>
            <a:ext cx="0" cy="1036574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128284" y="2399272"/>
            <a:ext cx="0" cy="1036574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Kép 23">
            <a:extLst>
              <a:ext uri="{FF2B5EF4-FFF2-40B4-BE49-F238E27FC236}">
                <a16:creationId xmlns:a16="http://schemas.microsoft.com/office/drawing/2014/main" id="{BA597B0A-0673-47B4-B048-4A04F15E21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26" name="Kép 2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141" b="50423"/>
          <a:stretch/>
        </p:blipFill>
        <p:spPr>
          <a:xfrm>
            <a:off x="3398208" y="967634"/>
            <a:ext cx="2253911" cy="268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63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Miért alakult ki a </a:t>
            </a:r>
            <a:r>
              <a:rPr lang="hu-H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túlturistásodás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városi turizmusban?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0" y="1059582"/>
            <a:ext cx="91085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Posztmodern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városi turizmus létrejötte,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utazás megfizethetőbbé válása, olcsó diszkont légitársaságok megjelenése,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Olcsó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szálláshelyek megjelenése, </a:t>
            </a:r>
            <a:r>
              <a:rPr lang="hu-H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Airbnb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-k térnyerése,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turizmusgazdaság növekedésére összpontosító ortodox gondolkodásmód felerősödése,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közösségi média szerepének megerősödése,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ázsiai turisták számának a növekedése,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Rövid távú turizmustervezés, erőltetett növekedés, profitmaximalizálás,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Online szállásfoglalási rendszerek elterjedése,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Életminőségben történő változások, jólét érzése,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Multikulturalizmus előtérbe kerülése,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Aktív élményfogyasztás a barátokkal közösen,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és Z generáció költési struktúrájának átalakulása,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informatikai technológia fejlődése,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hétköznapi élmények, helyi életformák előtérbe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kerülése,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Buliturizmus felfutása.</a:t>
            </a:r>
          </a:p>
          <a:p>
            <a:endParaRPr lang="hu-HU" sz="16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427734"/>
            <a:ext cx="2745463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308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Egy </a:t>
            </a:r>
            <a:r>
              <a:rPr lang="hu-HU" altLang="ko-KR" dirty="0" err="1" smtClean="0"/>
              <a:t>desztináció</a:t>
            </a:r>
            <a:r>
              <a:rPr lang="hu-HU" altLang="ko-KR" dirty="0" smtClean="0"/>
              <a:t> életgörbéje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altLang="ko-KR" dirty="0" smtClean="0"/>
              <a:t>Butler 1980</a:t>
            </a:r>
            <a:endParaRPr lang="en-US" altLang="ko-KR" dirty="0"/>
          </a:p>
        </p:txBody>
      </p:sp>
      <p:sp>
        <p:nvSpPr>
          <p:cNvPr id="7" name="L-Shape 6"/>
          <p:cNvSpPr/>
          <p:nvPr/>
        </p:nvSpPr>
        <p:spPr>
          <a:xfrm rot="5400000">
            <a:off x="766609" y="2577143"/>
            <a:ext cx="1232982" cy="1975127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Freeform 7"/>
          <p:cNvSpPr/>
          <p:nvPr/>
        </p:nvSpPr>
        <p:spPr>
          <a:xfrm>
            <a:off x="907520" y="3125325"/>
            <a:ext cx="1610734" cy="1411904"/>
          </a:xfrm>
          <a:custGeom>
            <a:avLst/>
            <a:gdLst>
              <a:gd name="connsiteX0" fmla="*/ 0 w 1711813"/>
              <a:gd name="connsiteY0" fmla="*/ 0 h 1500505"/>
              <a:gd name="connsiteX1" fmla="*/ 1711813 w 1711813"/>
              <a:gd name="connsiteY1" fmla="*/ 0 h 1500505"/>
              <a:gd name="connsiteX2" fmla="*/ 1711813 w 1711813"/>
              <a:gd name="connsiteY2" fmla="*/ 1500505 h 1500505"/>
              <a:gd name="connsiteX3" fmla="*/ 0 w 1711813"/>
              <a:gd name="connsiteY3" fmla="*/ 1500505 h 1500505"/>
              <a:gd name="connsiteX4" fmla="*/ 0 w 1711813"/>
              <a:gd name="connsiteY4" fmla="*/ 0 h 1500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1813" h="1500505">
                <a:moveTo>
                  <a:pt x="0" y="0"/>
                </a:moveTo>
                <a:lnTo>
                  <a:pt x="1711813" y="0"/>
                </a:lnTo>
                <a:lnTo>
                  <a:pt x="1711813" y="1500505"/>
                </a:lnTo>
                <a:lnTo>
                  <a:pt x="0" y="150050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500" tIns="190500" rIns="190500" bIns="190500" numCol="1" spcCol="1270" anchor="ctr" anchorCtr="0">
            <a:noAutofit/>
          </a:bodyPr>
          <a:lstStyle/>
          <a:p>
            <a:pPr lvl="0" algn="l" defTabSz="22225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5000" kern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Isosceles Triangle 8"/>
          <p:cNvSpPr/>
          <p:nvPr/>
        </p:nvSpPr>
        <p:spPr>
          <a:xfrm>
            <a:off x="2066752" y="2460900"/>
            <a:ext cx="303912" cy="303912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L-Shape 9"/>
          <p:cNvSpPr/>
          <p:nvPr/>
        </p:nvSpPr>
        <p:spPr>
          <a:xfrm rot="5400000">
            <a:off x="2878845" y="2105015"/>
            <a:ext cx="1232980" cy="1975127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2879374" y="2637389"/>
            <a:ext cx="1610734" cy="1411904"/>
          </a:xfrm>
          <a:custGeom>
            <a:avLst/>
            <a:gdLst>
              <a:gd name="connsiteX0" fmla="*/ 0 w 1711813"/>
              <a:gd name="connsiteY0" fmla="*/ 0 h 1500505"/>
              <a:gd name="connsiteX1" fmla="*/ 1711813 w 1711813"/>
              <a:gd name="connsiteY1" fmla="*/ 0 h 1500505"/>
              <a:gd name="connsiteX2" fmla="*/ 1711813 w 1711813"/>
              <a:gd name="connsiteY2" fmla="*/ 1500505 h 1500505"/>
              <a:gd name="connsiteX3" fmla="*/ 0 w 1711813"/>
              <a:gd name="connsiteY3" fmla="*/ 1500505 h 1500505"/>
              <a:gd name="connsiteX4" fmla="*/ 0 w 1711813"/>
              <a:gd name="connsiteY4" fmla="*/ 0 h 1500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1813" h="1500505">
                <a:moveTo>
                  <a:pt x="0" y="0"/>
                </a:moveTo>
                <a:lnTo>
                  <a:pt x="1711813" y="0"/>
                </a:lnTo>
                <a:lnTo>
                  <a:pt x="1711813" y="1500505"/>
                </a:lnTo>
                <a:lnTo>
                  <a:pt x="0" y="150050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500" tIns="190500" rIns="190500" bIns="190500" numCol="1" spcCol="1270" anchor="ctr" anchorCtr="0">
            <a:noAutofit/>
          </a:bodyPr>
          <a:lstStyle/>
          <a:p>
            <a:pPr lvl="0" algn="l" defTabSz="22225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5000" kern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Isosceles Triangle 11"/>
          <p:cNvSpPr/>
          <p:nvPr/>
        </p:nvSpPr>
        <p:spPr>
          <a:xfrm>
            <a:off x="4178987" y="1972964"/>
            <a:ext cx="303912" cy="303912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L-Shape 12"/>
          <p:cNvSpPr/>
          <p:nvPr/>
        </p:nvSpPr>
        <p:spPr>
          <a:xfrm rot="5400000">
            <a:off x="4991079" y="1632888"/>
            <a:ext cx="1232982" cy="1975127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4851228" y="2149452"/>
            <a:ext cx="1610734" cy="1411904"/>
          </a:xfrm>
          <a:custGeom>
            <a:avLst/>
            <a:gdLst>
              <a:gd name="connsiteX0" fmla="*/ 0 w 1711813"/>
              <a:gd name="connsiteY0" fmla="*/ 0 h 1500505"/>
              <a:gd name="connsiteX1" fmla="*/ 1711813 w 1711813"/>
              <a:gd name="connsiteY1" fmla="*/ 0 h 1500505"/>
              <a:gd name="connsiteX2" fmla="*/ 1711813 w 1711813"/>
              <a:gd name="connsiteY2" fmla="*/ 1500505 h 1500505"/>
              <a:gd name="connsiteX3" fmla="*/ 0 w 1711813"/>
              <a:gd name="connsiteY3" fmla="*/ 1500505 h 1500505"/>
              <a:gd name="connsiteX4" fmla="*/ 0 w 1711813"/>
              <a:gd name="connsiteY4" fmla="*/ 0 h 1500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1813" h="1500505">
                <a:moveTo>
                  <a:pt x="0" y="0"/>
                </a:moveTo>
                <a:lnTo>
                  <a:pt x="1711813" y="0"/>
                </a:lnTo>
                <a:lnTo>
                  <a:pt x="1711813" y="1500505"/>
                </a:lnTo>
                <a:lnTo>
                  <a:pt x="0" y="150050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500" tIns="190500" rIns="190500" bIns="190500" numCol="1" spcCol="1270" anchor="ctr" anchorCtr="0">
            <a:noAutofit/>
          </a:bodyPr>
          <a:lstStyle/>
          <a:p>
            <a:pPr lvl="0" algn="l" defTabSz="22225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5000" kern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Isosceles Triangle 14"/>
          <p:cNvSpPr/>
          <p:nvPr/>
        </p:nvSpPr>
        <p:spPr>
          <a:xfrm>
            <a:off x="6291222" y="1532458"/>
            <a:ext cx="303912" cy="303912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L-Shape 15"/>
          <p:cNvSpPr/>
          <p:nvPr/>
        </p:nvSpPr>
        <p:spPr>
          <a:xfrm rot="5400000">
            <a:off x="7103313" y="1160759"/>
            <a:ext cx="1232981" cy="1975127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Rectangle 36"/>
          <p:cNvSpPr/>
          <p:nvPr/>
        </p:nvSpPr>
        <p:spPr>
          <a:xfrm>
            <a:off x="2858863" y="3152155"/>
            <a:ext cx="252141" cy="210770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ardrop 6"/>
          <p:cNvSpPr/>
          <p:nvPr/>
        </p:nvSpPr>
        <p:spPr>
          <a:xfrm rot="8100000">
            <a:off x="4977744" y="2643730"/>
            <a:ext cx="252243" cy="252244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ectangle 16"/>
          <p:cNvSpPr/>
          <p:nvPr/>
        </p:nvSpPr>
        <p:spPr>
          <a:xfrm rot="2700000">
            <a:off x="7144774" y="2096056"/>
            <a:ext cx="182855" cy="34789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ounded Rectangle 27"/>
          <p:cNvSpPr/>
          <p:nvPr/>
        </p:nvSpPr>
        <p:spPr>
          <a:xfrm>
            <a:off x="703404" y="3583542"/>
            <a:ext cx="262809" cy="20187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23571" y="3091265"/>
            <a:ext cx="1438561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Éjszakai polgármester választása, köztisztasági intézkedések, népszavazási kísérlet, önkormányzati rendeletek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3732" y="2429207"/>
            <a:ext cx="168174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Konszolidáció szakasza Budapest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56643" y="2779955"/>
            <a:ext cx="1470217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Enjoy</a:t>
            </a:r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and </a:t>
            </a:r>
            <a:r>
              <a:rPr lang="hu-HU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respect</a:t>
            </a:r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táblakampány, City </a:t>
            </a:r>
            <a:r>
              <a:rPr lang="hu-HU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Card</a:t>
            </a:r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bevezetése a </a:t>
            </a:r>
            <a:r>
              <a:rPr lang="hu-HU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szuburbiában</a:t>
            </a:r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 zajpolitikai intézkedések, hotelstop bevezetése.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89715" y="2042454"/>
            <a:ext cx="1460197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Éjszakai polgármester választása, hotelstop bevezetése, </a:t>
            </a:r>
            <a:r>
              <a:rPr lang="hu-HU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Airbnb</a:t>
            </a:r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-k adóztatása.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50713" y="1571097"/>
            <a:ext cx="164051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Stagnálás 2. szakasza Barcelona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422786" y="1632519"/>
            <a:ext cx="1552312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Antagonizmus szakaszának a határára érkezett, a korábbi lakók elköltözése folyamatos, óceánjáró hajók kitiltása, látogatók adóztatása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62947" y="1079461"/>
            <a:ext cx="19135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Stagnálás 3. szakasza Velence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18254" y="2062733"/>
            <a:ext cx="180311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Stagnálás 1. szakasza Amszterdam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33" name="Kép 32">
            <a:extLst>
              <a:ext uri="{FF2B5EF4-FFF2-40B4-BE49-F238E27FC236}">
                <a16:creationId xmlns:a16="http://schemas.microsoft.com/office/drawing/2014/main" id="{7CC17971-A581-4D7B-B865-DAC8D68DA5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350887" y="4443958"/>
            <a:ext cx="432048" cy="455942"/>
          </a:xfrm>
          <a:prstGeom prst="rect">
            <a:avLst/>
          </a:prstGeom>
        </p:spPr>
      </p:pic>
      <p:pic>
        <p:nvPicPr>
          <p:cNvPr id="34" name="Kép 33"/>
          <p:cNvPicPr/>
          <p:nvPr/>
        </p:nvPicPr>
        <p:blipFill>
          <a:blip r:embed="rId3"/>
          <a:stretch>
            <a:fillRect/>
          </a:stretch>
        </p:blipFill>
        <p:spPr>
          <a:xfrm>
            <a:off x="5682928" y="3465943"/>
            <a:ext cx="2777504" cy="155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394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 zavarja leginkább a helyi lakosokat?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églalap 3"/>
          <p:cNvSpPr/>
          <p:nvPr/>
        </p:nvSpPr>
        <p:spPr>
          <a:xfrm>
            <a:off x="251520" y="1275606"/>
            <a:ext cx="8856984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Szemét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vizelet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és egyéb szenny jelenléte az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utcákon,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Elektromos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rollerrel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közlekedők számának a növekedése,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Zsúfolt közlekedés az utakon és a tömegközlekedésben,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 kábítószer-kereskedelem terjedése, bűnözés erősödése,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parkolási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nehézségek a belső kerületekben,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Az utcán történő alkoholfogyasztás,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Zsúfoltság a belvárosban,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Áremelkedés a boltokban és a lakásáraknál,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Ingatlanárak emelkedése,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Zajszennyezés,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Idegen kultúrák megjelenése,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Közterületek állapota,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 turizmus </a:t>
            </a:r>
            <a:r>
              <a:rPr lang="hu-HU" sz="16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kommercializációdása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 turizmus a </a:t>
            </a:r>
            <a:r>
              <a:rPr lang="hu-HU" sz="16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dzsentrifikáció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hajtóerejévé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vált.</a:t>
            </a:r>
            <a:endParaRPr lang="hu-HU" sz="160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hu-H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hu-H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hu-H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hu-H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202985"/>
            <a:ext cx="2316711" cy="1808035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 rotWithShape="1">
          <a:blip r:embed="rId3"/>
          <a:srcRect l="20705" t="21440" r="23540" b="17240"/>
          <a:stretch/>
        </p:blipFill>
        <p:spPr>
          <a:xfrm>
            <a:off x="5771227" y="3034730"/>
            <a:ext cx="3049245" cy="194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61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Folyamatelemzés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7" name="L-Shape 6"/>
          <p:cNvSpPr/>
          <p:nvPr/>
        </p:nvSpPr>
        <p:spPr>
          <a:xfrm rot="5400000">
            <a:off x="766609" y="2577143"/>
            <a:ext cx="1232982" cy="1975127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Freeform 7"/>
          <p:cNvSpPr/>
          <p:nvPr/>
        </p:nvSpPr>
        <p:spPr>
          <a:xfrm>
            <a:off x="907520" y="3125325"/>
            <a:ext cx="1610734" cy="1411904"/>
          </a:xfrm>
          <a:custGeom>
            <a:avLst/>
            <a:gdLst>
              <a:gd name="connsiteX0" fmla="*/ 0 w 1711813"/>
              <a:gd name="connsiteY0" fmla="*/ 0 h 1500505"/>
              <a:gd name="connsiteX1" fmla="*/ 1711813 w 1711813"/>
              <a:gd name="connsiteY1" fmla="*/ 0 h 1500505"/>
              <a:gd name="connsiteX2" fmla="*/ 1711813 w 1711813"/>
              <a:gd name="connsiteY2" fmla="*/ 1500505 h 1500505"/>
              <a:gd name="connsiteX3" fmla="*/ 0 w 1711813"/>
              <a:gd name="connsiteY3" fmla="*/ 1500505 h 1500505"/>
              <a:gd name="connsiteX4" fmla="*/ 0 w 1711813"/>
              <a:gd name="connsiteY4" fmla="*/ 0 h 1500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1813" h="1500505">
                <a:moveTo>
                  <a:pt x="0" y="0"/>
                </a:moveTo>
                <a:lnTo>
                  <a:pt x="1711813" y="0"/>
                </a:lnTo>
                <a:lnTo>
                  <a:pt x="1711813" y="1500505"/>
                </a:lnTo>
                <a:lnTo>
                  <a:pt x="0" y="150050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500" tIns="190500" rIns="190500" bIns="190500" numCol="1" spcCol="1270" anchor="ctr" anchorCtr="0">
            <a:noAutofit/>
          </a:bodyPr>
          <a:lstStyle/>
          <a:p>
            <a:pPr lvl="0" algn="l" defTabSz="22225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5000" kern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Isosceles Triangle 8"/>
          <p:cNvSpPr/>
          <p:nvPr/>
        </p:nvSpPr>
        <p:spPr>
          <a:xfrm>
            <a:off x="2066752" y="2460900"/>
            <a:ext cx="303912" cy="303912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L-Shape 9"/>
          <p:cNvSpPr/>
          <p:nvPr/>
        </p:nvSpPr>
        <p:spPr>
          <a:xfrm rot="5400000">
            <a:off x="2878845" y="2105015"/>
            <a:ext cx="1232980" cy="1975127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2879374" y="2637389"/>
            <a:ext cx="1610734" cy="1411904"/>
          </a:xfrm>
          <a:custGeom>
            <a:avLst/>
            <a:gdLst>
              <a:gd name="connsiteX0" fmla="*/ 0 w 1711813"/>
              <a:gd name="connsiteY0" fmla="*/ 0 h 1500505"/>
              <a:gd name="connsiteX1" fmla="*/ 1711813 w 1711813"/>
              <a:gd name="connsiteY1" fmla="*/ 0 h 1500505"/>
              <a:gd name="connsiteX2" fmla="*/ 1711813 w 1711813"/>
              <a:gd name="connsiteY2" fmla="*/ 1500505 h 1500505"/>
              <a:gd name="connsiteX3" fmla="*/ 0 w 1711813"/>
              <a:gd name="connsiteY3" fmla="*/ 1500505 h 1500505"/>
              <a:gd name="connsiteX4" fmla="*/ 0 w 1711813"/>
              <a:gd name="connsiteY4" fmla="*/ 0 h 1500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1813" h="1500505">
                <a:moveTo>
                  <a:pt x="0" y="0"/>
                </a:moveTo>
                <a:lnTo>
                  <a:pt x="1711813" y="0"/>
                </a:lnTo>
                <a:lnTo>
                  <a:pt x="1711813" y="1500505"/>
                </a:lnTo>
                <a:lnTo>
                  <a:pt x="0" y="150050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500" tIns="190500" rIns="190500" bIns="190500" numCol="1" spcCol="1270" anchor="ctr" anchorCtr="0">
            <a:noAutofit/>
          </a:bodyPr>
          <a:lstStyle/>
          <a:p>
            <a:pPr lvl="0" algn="l" defTabSz="22225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5000" kern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Isosceles Triangle 11"/>
          <p:cNvSpPr/>
          <p:nvPr/>
        </p:nvSpPr>
        <p:spPr>
          <a:xfrm>
            <a:off x="4178987" y="1972964"/>
            <a:ext cx="303912" cy="303912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L-Shape 12"/>
          <p:cNvSpPr/>
          <p:nvPr/>
        </p:nvSpPr>
        <p:spPr>
          <a:xfrm rot="5400000">
            <a:off x="4991079" y="1632888"/>
            <a:ext cx="1232982" cy="1975127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4851228" y="2149452"/>
            <a:ext cx="1610734" cy="1411904"/>
          </a:xfrm>
          <a:custGeom>
            <a:avLst/>
            <a:gdLst>
              <a:gd name="connsiteX0" fmla="*/ 0 w 1711813"/>
              <a:gd name="connsiteY0" fmla="*/ 0 h 1500505"/>
              <a:gd name="connsiteX1" fmla="*/ 1711813 w 1711813"/>
              <a:gd name="connsiteY1" fmla="*/ 0 h 1500505"/>
              <a:gd name="connsiteX2" fmla="*/ 1711813 w 1711813"/>
              <a:gd name="connsiteY2" fmla="*/ 1500505 h 1500505"/>
              <a:gd name="connsiteX3" fmla="*/ 0 w 1711813"/>
              <a:gd name="connsiteY3" fmla="*/ 1500505 h 1500505"/>
              <a:gd name="connsiteX4" fmla="*/ 0 w 1711813"/>
              <a:gd name="connsiteY4" fmla="*/ 0 h 1500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1813" h="1500505">
                <a:moveTo>
                  <a:pt x="0" y="0"/>
                </a:moveTo>
                <a:lnTo>
                  <a:pt x="1711813" y="0"/>
                </a:lnTo>
                <a:lnTo>
                  <a:pt x="1711813" y="1500505"/>
                </a:lnTo>
                <a:lnTo>
                  <a:pt x="0" y="150050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500" tIns="190500" rIns="190500" bIns="190500" numCol="1" spcCol="1270" anchor="ctr" anchorCtr="0">
            <a:noAutofit/>
          </a:bodyPr>
          <a:lstStyle/>
          <a:p>
            <a:pPr lvl="0" algn="l" defTabSz="22225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5000" kern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Isosceles Triangle 14"/>
          <p:cNvSpPr/>
          <p:nvPr/>
        </p:nvSpPr>
        <p:spPr>
          <a:xfrm>
            <a:off x="6291222" y="1532458"/>
            <a:ext cx="303912" cy="303912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L-Shape 15"/>
          <p:cNvSpPr/>
          <p:nvPr/>
        </p:nvSpPr>
        <p:spPr>
          <a:xfrm rot="5400000">
            <a:off x="7103313" y="1160759"/>
            <a:ext cx="1232981" cy="1975127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Rectangle 36"/>
          <p:cNvSpPr/>
          <p:nvPr/>
        </p:nvSpPr>
        <p:spPr>
          <a:xfrm>
            <a:off x="2858863" y="3152155"/>
            <a:ext cx="252141" cy="210770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ardrop 6"/>
          <p:cNvSpPr/>
          <p:nvPr/>
        </p:nvSpPr>
        <p:spPr>
          <a:xfrm rot="8100000">
            <a:off x="4977744" y="2643730"/>
            <a:ext cx="252243" cy="252244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ectangle 16"/>
          <p:cNvSpPr/>
          <p:nvPr/>
        </p:nvSpPr>
        <p:spPr>
          <a:xfrm rot="2700000">
            <a:off x="7144774" y="2096056"/>
            <a:ext cx="182855" cy="34789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ounded Rectangle 27"/>
          <p:cNvSpPr/>
          <p:nvPr/>
        </p:nvSpPr>
        <p:spPr>
          <a:xfrm>
            <a:off x="703404" y="3583542"/>
            <a:ext cx="262809" cy="20187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23571" y="3347353"/>
            <a:ext cx="146019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Szimpla kert az első romkocsma a Bulinegyedben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3732" y="2554370"/>
            <a:ext cx="14601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2001 eufória állapota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56643" y="2787236"/>
            <a:ext cx="146019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Erzsébetvárosban az önkormányzat felmondja a csendrendeletet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89715" y="2227120"/>
            <a:ext cx="1460197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Tüntetések Erzsébetvárosban és népszavazási kísérlet a csendrendeletről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04249" y="1571097"/>
            <a:ext cx="14601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2017-2018 irritáció állapota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422786" y="1759337"/>
            <a:ext cx="1460197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 járvány következtében 11 órától bezárnak a vendéglátóhelyek a Bulinegyedben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62947" y="1171794"/>
            <a:ext cx="146019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2020 Covid-19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76372" y="2062733"/>
            <a:ext cx="14601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2013 apátia állapota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33" name="Kép 32">
            <a:extLst>
              <a:ext uri="{FF2B5EF4-FFF2-40B4-BE49-F238E27FC236}">
                <a16:creationId xmlns:a16="http://schemas.microsoft.com/office/drawing/2014/main" id="{7CC17971-A581-4D7B-B865-DAC8D68DA5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350887" y="4443958"/>
            <a:ext cx="432048" cy="455942"/>
          </a:xfrm>
          <a:prstGeom prst="rect">
            <a:avLst/>
          </a:prstGeom>
        </p:spPr>
      </p:pic>
      <p:pic>
        <p:nvPicPr>
          <p:cNvPr id="34" name="Kép 3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011" b="57017"/>
          <a:stretch/>
        </p:blipFill>
        <p:spPr>
          <a:xfrm>
            <a:off x="6577960" y="3016035"/>
            <a:ext cx="2495889" cy="2022369"/>
          </a:xfrm>
          <a:prstGeom prst="rect">
            <a:avLst/>
          </a:prstGeom>
        </p:spPr>
      </p:pic>
      <p:graphicFrame>
        <p:nvGraphicFramePr>
          <p:cNvPr id="35" name="Diagram 34"/>
          <p:cNvGraphicFramePr/>
          <p:nvPr>
            <p:extLst/>
          </p:nvPr>
        </p:nvGraphicFramePr>
        <p:xfrm>
          <a:off x="4331784" y="3236944"/>
          <a:ext cx="2328448" cy="1799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398710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Térbeli eloszlás 1.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altLang="ko-KR" dirty="0" smtClean="0"/>
              <a:t>2014-es év                                                     2018-as év</a:t>
            </a:r>
            <a:endParaRPr lang="en-US" altLang="ko-KR" dirty="0"/>
          </a:p>
        </p:txBody>
      </p:sp>
      <p:grpSp>
        <p:nvGrpSpPr>
          <p:cNvPr id="6" name="Group 5"/>
          <p:cNvGrpSpPr/>
          <p:nvPr/>
        </p:nvGrpSpPr>
        <p:grpSpPr>
          <a:xfrm>
            <a:off x="539552" y="3939902"/>
            <a:ext cx="8280920" cy="1384994"/>
            <a:chOff x="80902" y="682130"/>
            <a:chExt cx="3332937" cy="933484"/>
          </a:xfrm>
        </p:grpSpPr>
        <p:sp>
          <p:nvSpPr>
            <p:cNvPr id="7" name="TextBox 6"/>
            <p:cNvSpPr txBox="1"/>
            <p:nvPr/>
          </p:nvSpPr>
          <p:spPr>
            <a:xfrm flipV="1">
              <a:off x="80902" y="1051694"/>
              <a:ext cx="3245536" cy="6248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902" y="682130"/>
              <a:ext cx="3332937" cy="933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Az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Airbnb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-k elhelyezkedését vizsgálva a turisták a belvárosi kerületekben mutatják a legnagyobb koncentrációt (V. VI. VII.), de az összes kerületben kimutatható a jelenlétük</a:t>
              </a:r>
              <a:r>
                <a:rPr lang="hu-HU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:</a:t>
              </a:r>
              <a:endPara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 magánszállásokon közelebb kerülnek a helyi lakosokhoz,</a:t>
              </a:r>
            </a:p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Bulituristák megjelenése zavarólag hat,</a:t>
              </a:r>
            </a:p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Életminőség romlásához vezet.</a:t>
              </a:r>
            </a:p>
            <a:p>
              <a:pPr algn="just"/>
              <a:endPara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just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4" name="Kép helye 3"/>
          <p:cNvPicPr>
            <a:picLocks noGrp="1" noChangeAspect="1"/>
          </p:cNvPicPr>
          <p:nvPr>
            <p:ph type="pic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91" b="26591"/>
          <a:stretch>
            <a:fillRect/>
          </a:stretch>
        </p:blipFill>
        <p:spPr>
          <a:xfrm>
            <a:off x="1187624" y="1252884"/>
            <a:ext cx="3043041" cy="1812326"/>
          </a:xfrm>
        </p:spPr>
      </p:pic>
      <p:pic>
        <p:nvPicPr>
          <p:cNvPr id="11" name="Kép helye 10"/>
          <p:cNvPicPr>
            <a:picLocks noGrp="1" noChangeAspect="1"/>
          </p:cNvPicPr>
          <p:nvPr>
            <p:ph type="pic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40" b="25940"/>
          <a:stretch>
            <a:fillRect/>
          </a:stretch>
        </p:blipFill>
        <p:spPr/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6A8E3060-8558-4CD5-9161-1DBA8877E5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960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Térbeli eloszlás 2.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9552" y="4011910"/>
            <a:ext cx="8064896" cy="1323440"/>
            <a:chOff x="80902" y="1114177"/>
            <a:chExt cx="3303442" cy="1323440"/>
          </a:xfrm>
        </p:grpSpPr>
        <p:sp>
          <p:nvSpPr>
            <p:cNvPr id="7" name="TextBox 6"/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Szállodák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0397" y="1421954"/>
              <a:ext cx="327394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52 darab új szálloda építésének a tervezése közvetlenül a belvárosban,</a:t>
              </a:r>
            </a:p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2019-ben ebből 7 új szállodát adtak át az V. VI. VII. kerületben vagy a kerület határán,</a:t>
              </a:r>
            </a:p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 Liget Budapest projekt átadása tovább növeli majd a VII. kerület terhelését.</a:t>
              </a:r>
            </a:p>
            <a:p>
              <a:pPr algn="just"/>
              <a:endPara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just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11" name="Kép helye 10"/>
          <p:cNvPicPr>
            <a:picLocks noGrp="1" noChangeAspect="1"/>
          </p:cNvPicPr>
          <p:nvPr>
            <p:ph type="pic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" t="21625" r="5626" b="192"/>
          <a:stretch/>
        </p:blipFill>
        <p:spPr>
          <a:xfrm>
            <a:off x="1187624" y="1285131"/>
            <a:ext cx="2952328" cy="1790675"/>
          </a:xfrm>
        </p:spPr>
      </p:pic>
      <p:pic>
        <p:nvPicPr>
          <p:cNvPr id="12" name="Kép helye 11"/>
          <p:cNvPicPr>
            <a:picLocks noGrp="1" noChangeAspect="1"/>
          </p:cNvPicPr>
          <p:nvPr>
            <p:ph type="pic" idx="1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8" t="13589" r="1890" b="3717"/>
          <a:stretch/>
        </p:blipFill>
        <p:spPr>
          <a:xfrm>
            <a:off x="4878010" y="1236689"/>
            <a:ext cx="3078366" cy="1873109"/>
          </a:xfr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6A8E3060-8558-4CD5-9161-1DBA8877E5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591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A túlzott turizmus elleni védekezés formái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" name="그룹 315">
            <a:extLst>
              <a:ext uri="{FF2B5EF4-FFF2-40B4-BE49-F238E27FC236}">
                <a16:creationId xmlns:a16="http://schemas.microsoft.com/office/drawing/2014/main" id="{6937C4F8-533A-4E51-A4C0-509EE14035BC}"/>
              </a:ext>
            </a:extLst>
          </p:cNvPr>
          <p:cNvGrpSpPr/>
          <p:nvPr/>
        </p:nvGrpSpPr>
        <p:grpSpPr>
          <a:xfrm>
            <a:off x="611560" y="1768903"/>
            <a:ext cx="2924414" cy="1720553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34B83E7E-0E89-4CC8-9137-066F8F4523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764D2098-AC1D-4964-B491-6651980C47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E50827A2-A057-460E-864B-86A83328F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C6F2254E-530C-4801-B2BA-CA2A5861EF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0" name="Kép 9">
            <a:extLst>
              <a:ext uri="{FF2B5EF4-FFF2-40B4-BE49-F238E27FC236}">
                <a16:creationId xmlns:a16="http://schemas.microsoft.com/office/drawing/2014/main" id="{7339EE17-F943-4AF3-AE25-A8349677A6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02218" y="3243321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80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2555776" y="123478"/>
            <a:ext cx="6588224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dirty="0" smtClean="0">
                <a:latin typeface="Arial" pitchFamily="34" charset="0"/>
                <a:cs typeface="Arial" pitchFamily="34" charset="0"/>
              </a:rPr>
              <a:t>Tartalomjegyzék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Block Arc 1"/>
          <p:cNvSpPr/>
          <p:nvPr/>
        </p:nvSpPr>
        <p:spPr>
          <a:xfrm>
            <a:off x="0" y="1239925"/>
            <a:ext cx="3384376" cy="3384376"/>
          </a:xfrm>
          <a:prstGeom prst="blockArc">
            <a:avLst>
              <a:gd name="adj1" fmla="val 16173554"/>
              <a:gd name="adj2" fmla="val 5420172"/>
              <a:gd name="adj3" fmla="val 99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Diamond 4"/>
          <p:cNvSpPr/>
          <p:nvPr/>
        </p:nvSpPr>
        <p:spPr>
          <a:xfrm>
            <a:off x="2341373" y="1238007"/>
            <a:ext cx="526508" cy="526508"/>
          </a:xfrm>
          <a:prstGeom prst="diamond">
            <a:avLst/>
          </a:prstGeom>
          <a:solidFill>
            <a:schemeClr val="accent2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Diamond 5"/>
          <p:cNvSpPr/>
          <p:nvPr/>
        </p:nvSpPr>
        <p:spPr>
          <a:xfrm>
            <a:off x="2909950" y="1814071"/>
            <a:ext cx="526508" cy="526508"/>
          </a:xfrm>
          <a:prstGeom prst="diamond">
            <a:avLst/>
          </a:prstGeom>
          <a:solidFill>
            <a:schemeClr val="accent4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Diamond 6"/>
          <p:cNvSpPr/>
          <p:nvPr/>
        </p:nvSpPr>
        <p:spPr>
          <a:xfrm>
            <a:off x="2909950" y="3470255"/>
            <a:ext cx="526508" cy="526508"/>
          </a:xfrm>
          <a:prstGeom prst="diamond">
            <a:avLst/>
          </a:prstGeom>
          <a:solidFill>
            <a:schemeClr val="accent4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Diamond 7"/>
          <p:cNvSpPr/>
          <p:nvPr/>
        </p:nvSpPr>
        <p:spPr>
          <a:xfrm>
            <a:off x="2341373" y="4043012"/>
            <a:ext cx="526508" cy="526508"/>
          </a:xfrm>
          <a:prstGeom prst="diamond">
            <a:avLst/>
          </a:prstGeom>
          <a:solidFill>
            <a:schemeClr val="accent2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Diamond 8"/>
          <p:cNvSpPr/>
          <p:nvPr/>
        </p:nvSpPr>
        <p:spPr>
          <a:xfrm>
            <a:off x="3085535" y="2642163"/>
            <a:ext cx="526508" cy="526508"/>
          </a:xfrm>
          <a:prstGeom prst="diamond">
            <a:avLst/>
          </a:prstGeom>
          <a:solidFill>
            <a:schemeClr val="accent2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206288" y="1362761"/>
            <a:ext cx="1368151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 smtClean="0">
                <a:solidFill>
                  <a:schemeClr val="bg1"/>
                </a:solidFill>
                <a:cs typeface="Arial" pitchFamily="34" charset="0"/>
              </a:rPr>
              <a:t>Fogalmak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35897" y="2063551"/>
            <a:ext cx="2710512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 smtClean="0">
                <a:solidFill>
                  <a:schemeClr val="bg1"/>
                </a:solidFill>
                <a:cs typeface="Arial" pitchFamily="34" charset="0"/>
              </a:rPr>
              <a:t>Az </a:t>
            </a:r>
            <a:r>
              <a:rPr lang="hu-HU" altLang="ko-KR" sz="1200" b="1" dirty="0" err="1" smtClean="0">
                <a:solidFill>
                  <a:schemeClr val="bg1"/>
                </a:solidFill>
                <a:cs typeface="Arial" pitchFamily="34" charset="0"/>
              </a:rPr>
              <a:t>overtourism</a:t>
            </a:r>
            <a:r>
              <a:rPr lang="hu-HU" altLang="ko-KR" sz="1200" b="1" dirty="0" smtClean="0">
                <a:solidFill>
                  <a:schemeClr val="bg1"/>
                </a:solidFill>
                <a:cs typeface="Arial" pitchFamily="34" charset="0"/>
              </a:rPr>
              <a:t> mérési lehetőségei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03277" y="2856674"/>
            <a:ext cx="331719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91110" y="2764341"/>
            <a:ext cx="25971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 smtClean="0">
                <a:solidFill>
                  <a:schemeClr val="bg1"/>
                </a:solidFill>
                <a:cs typeface="Arial" pitchFamily="34" charset="0"/>
              </a:rPr>
              <a:t>A posztmodern városi turizmus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35896" y="3465131"/>
            <a:ext cx="3240359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 smtClean="0">
                <a:solidFill>
                  <a:schemeClr val="bg1"/>
                </a:solidFill>
                <a:cs typeface="Arial" pitchFamily="34" charset="0"/>
              </a:rPr>
              <a:t>A túlzott turizmus elleni védekezés formái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93428" y="4165919"/>
            <a:ext cx="3754836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 smtClean="0">
                <a:solidFill>
                  <a:schemeClr val="bg1"/>
                </a:solidFill>
                <a:cs typeface="Arial" pitchFamily="34" charset="0"/>
              </a:rPr>
              <a:t>A </a:t>
            </a:r>
            <a:r>
              <a:rPr lang="hu-HU" altLang="ko-KR" sz="1200" b="1" dirty="0" err="1" smtClean="0">
                <a:solidFill>
                  <a:schemeClr val="bg1"/>
                </a:solidFill>
                <a:cs typeface="Arial" pitchFamily="34" charset="0"/>
              </a:rPr>
              <a:t>tultúristásodás</a:t>
            </a:r>
            <a:r>
              <a:rPr lang="hu-HU" altLang="ko-KR" sz="1200" b="1" dirty="0" smtClean="0">
                <a:solidFill>
                  <a:schemeClr val="bg1"/>
                </a:solidFill>
                <a:cs typeface="Arial" pitchFamily="34" charset="0"/>
              </a:rPr>
              <a:t> elleni védekezés lehetőségei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직사각형 69"/>
          <p:cNvSpPr/>
          <p:nvPr/>
        </p:nvSpPr>
        <p:spPr>
          <a:xfrm>
            <a:off x="2458847" y="1301206"/>
            <a:ext cx="285001" cy="40011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A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26" name="직사각형 69"/>
          <p:cNvSpPr/>
          <p:nvPr/>
        </p:nvSpPr>
        <p:spPr>
          <a:xfrm>
            <a:off x="3030703" y="1877270"/>
            <a:ext cx="285001" cy="40011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B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27" name="직사각형 69"/>
          <p:cNvSpPr/>
          <p:nvPr/>
        </p:nvSpPr>
        <p:spPr>
          <a:xfrm>
            <a:off x="3206288" y="2705362"/>
            <a:ext cx="285001" cy="40011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C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직사각형 69"/>
          <p:cNvSpPr/>
          <p:nvPr/>
        </p:nvSpPr>
        <p:spPr>
          <a:xfrm>
            <a:off x="3030702" y="3533454"/>
            <a:ext cx="285001" cy="40011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D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29" name="직사각형 69"/>
          <p:cNvSpPr/>
          <p:nvPr/>
        </p:nvSpPr>
        <p:spPr>
          <a:xfrm>
            <a:off x="2467227" y="4104364"/>
            <a:ext cx="285001" cy="40011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E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pic>
        <p:nvPicPr>
          <p:cNvPr id="30" name="Kép 29">
            <a:extLst>
              <a:ext uri="{FF2B5EF4-FFF2-40B4-BE49-F238E27FC236}">
                <a16:creationId xmlns:a16="http://schemas.microsoft.com/office/drawing/2014/main" id="{BD8728AA-CA59-44B0-9B4A-A496B3C139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33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védekezés jelenlegi formáinak számbavétele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églalap 3"/>
          <p:cNvSpPr/>
          <p:nvPr/>
        </p:nvSpPr>
        <p:spPr>
          <a:xfrm>
            <a:off x="395536" y="1275606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323528" y="1232078"/>
            <a:ext cx="864096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közterületek tisztántartása, közvécék kihelyezésével,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rend és biztonság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fenntartása a megfelelő szervek bevonásával,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éjszakai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polgármester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jogkörének megerősítésével,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fokozatosság elvének megvalósítása,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Szabályozások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és korlátozások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megállapítása,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Közös felelősségvállalás gondolatának terjesztése,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Fővárosi szintű megoldás keresése,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Kompromisszumkészség minden fél részéről,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Más látványosságok népszerűsítése,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Grinzing effektus megvalósítása,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Közlekedési rendszer átgondolása,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Oktató táblák kihelyezése,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Közlekedési rendszer átszervezése.</a:t>
            </a: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021" y="2283718"/>
            <a:ext cx="3859232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9429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Fenntartható régió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8" name="Diamond 7"/>
          <p:cNvSpPr/>
          <p:nvPr/>
        </p:nvSpPr>
        <p:spPr>
          <a:xfrm>
            <a:off x="7980229" y="2803676"/>
            <a:ext cx="648072" cy="648072"/>
          </a:xfrm>
          <a:prstGeom prst="diamond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Diamond 8"/>
          <p:cNvSpPr/>
          <p:nvPr/>
        </p:nvSpPr>
        <p:spPr>
          <a:xfrm>
            <a:off x="7608338" y="2304920"/>
            <a:ext cx="648072" cy="648072"/>
          </a:xfrm>
          <a:prstGeom prst="diamond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Diamond 9"/>
          <p:cNvSpPr/>
          <p:nvPr/>
        </p:nvSpPr>
        <p:spPr>
          <a:xfrm>
            <a:off x="7236446" y="1806165"/>
            <a:ext cx="648072" cy="648072"/>
          </a:xfrm>
          <a:prstGeom prst="diamond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Diamond 10"/>
          <p:cNvSpPr/>
          <p:nvPr/>
        </p:nvSpPr>
        <p:spPr>
          <a:xfrm>
            <a:off x="6864554" y="1307410"/>
            <a:ext cx="648072" cy="648072"/>
          </a:xfrm>
          <a:prstGeom prst="diamond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9"/>
          <p:cNvSpPr/>
          <p:nvPr/>
        </p:nvSpPr>
        <p:spPr>
          <a:xfrm>
            <a:off x="7798241" y="2488511"/>
            <a:ext cx="283651" cy="26552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23"/>
          <p:cNvSpPr/>
          <p:nvPr/>
        </p:nvSpPr>
        <p:spPr>
          <a:xfrm>
            <a:off x="7406329" y="2025494"/>
            <a:ext cx="336532" cy="19795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 30"/>
          <p:cNvSpPr/>
          <p:nvPr/>
        </p:nvSpPr>
        <p:spPr>
          <a:xfrm>
            <a:off x="7078019" y="1497415"/>
            <a:ext cx="254137" cy="253394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Oval 7"/>
          <p:cNvSpPr/>
          <p:nvPr/>
        </p:nvSpPr>
        <p:spPr>
          <a:xfrm>
            <a:off x="8160747" y="2976561"/>
            <a:ext cx="301394" cy="30139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08860" y="2976561"/>
            <a:ext cx="391388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Környezet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08861" y="2500945"/>
            <a:ext cx="354111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Intézményrendszer és biztonság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08861" y="1993524"/>
            <a:ext cx="316835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Társadalom és elégedettség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08860" y="1478152"/>
            <a:ext cx="279558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Gazdaság és infrastruktúra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563460" y="3651869"/>
            <a:ext cx="2008540" cy="1241417"/>
            <a:chOff x="1472558" y="906226"/>
            <a:chExt cx="2765965" cy="860885"/>
          </a:xfrm>
        </p:grpSpPr>
        <p:sp>
          <p:nvSpPr>
            <p:cNvPr id="21" name="TextBox 20"/>
            <p:cNvSpPr txBox="1"/>
            <p:nvPr/>
          </p:nvSpPr>
          <p:spPr>
            <a:xfrm>
              <a:off x="1472558" y="1305446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Társadalmi egység megteremtése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2558" y="906226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Fenntartható társadalmi fejlődés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9593" y="3703552"/>
            <a:ext cx="1919111" cy="1316469"/>
            <a:chOff x="1472558" y="998559"/>
            <a:chExt cx="2765965" cy="953218"/>
          </a:xfrm>
        </p:grpSpPr>
        <p:sp>
          <p:nvSpPr>
            <p:cNvPr id="24" name="TextBox 23"/>
            <p:cNvSpPr txBox="1"/>
            <p:nvPr/>
          </p:nvSpPr>
          <p:spPr>
            <a:xfrm>
              <a:off x="1472558" y="1120780"/>
              <a:ext cx="2765965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Turizmusgazdaság, tervezés, kihívás,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smart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fejlesztések, pénzügyi aspektusok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Fenntartható gazdaság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667325" y="3579862"/>
            <a:ext cx="2103867" cy="1275073"/>
            <a:chOff x="1472558" y="906226"/>
            <a:chExt cx="2765965" cy="843950"/>
          </a:xfrm>
        </p:grpSpPr>
        <p:sp>
          <p:nvSpPr>
            <p:cNvPr id="27" name="TextBox 26"/>
            <p:cNvSpPr txBox="1"/>
            <p:nvPr/>
          </p:nvSpPr>
          <p:spPr>
            <a:xfrm>
              <a:off x="1472558" y="1322380"/>
              <a:ext cx="2765965" cy="4277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Agglomeráció, látogató- és attrakciómenedzsment, stratégiai tervezés. 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72558" y="906226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Fenntartható intézményrendszer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771192" y="3702569"/>
            <a:ext cx="1919111" cy="1317451"/>
            <a:chOff x="1472558" y="998559"/>
            <a:chExt cx="2765965" cy="860885"/>
          </a:xfrm>
        </p:grpSpPr>
        <p:sp>
          <p:nvSpPr>
            <p:cNvPr id="30" name="TextBox 29"/>
            <p:cNvSpPr txBox="1"/>
            <p:nvPr/>
          </p:nvSpPr>
          <p:spPr>
            <a:xfrm>
              <a:off x="1472558" y="121311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Természetes és épített környezet fenntartható fejlesztése. 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Fenntartható környezet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32" name="Kép 31">
            <a:extLst>
              <a:ext uri="{FF2B5EF4-FFF2-40B4-BE49-F238E27FC236}">
                <a16:creationId xmlns:a16="http://schemas.microsoft.com/office/drawing/2014/main" id="{E0773CA9-C6D4-4FF7-A74B-E9184B0004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33" name="Tartalom helye 3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5" b="31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58511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Fenntartható </a:t>
            </a:r>
            <a:r>
              <a:rPr lang="hu-HU" altLang="ko-KR" dirty="0" err="1" smtClean="0"/>
              <a:t>desztináció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8" name="Diamond 7"/>
          <p:cNvSpPr/>
          <p:nvPr/>
        </p:nvSpPr>
        <p:spPr>
          <a:xfrm>
            <a:off x="7980229" y="2803676"/>
            <a:ext cx="648072" cy="648072"/>
          </a:xfrm>
          <a:prstGeom prst="diamond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Diamond 8"/>
          <p:cNvSpPr/>
          <p:nvPr/>
        </p:nvSpPr>
        <p:spPr>
          <a:xfrm>
            <a:off x="7608338" y="2304920"/>
            <a:ext cx="648072" cy="648072"/>
          </a:xfrm>
          <a:prstGeom prst="diamond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Diamond 9"/>
          <p:cNvSpPr/>
          <p:nvPr/>
        </p:nvSpPr>
        <p:spPr>
          <a:xfrm>
            <a:off x="7236446" y="1806165"/>
            <a:ext cx="648072" cy="648072"/>
          </a:xfrm>
          <a:prstGeom prst="diamond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Diamond 10"/>
          <p:cNvSpPr/>
          <p:nvPr/>
        </p:nvSpPr>
        <p:spPr>
          <a:xfrm>
            <a:off x="6864554" y="1307410"/>
            <a:ext cx="648072" cy="648072"/>
          </a:xfrm>
          <a:prstGeom prst="diamond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9"/>
          <p:cNvSpPr/>
          <p:nvPr/>
        </p:nvSpPr>
        <p:spPr>
          <a:xfrm>
            <a:off x="7798241" y="2488511"/>
            <a:ext cx="283651" cy="26552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23"/>
          <p:cNvSpPr/>
          <p:nvPr/>
        </p:nvSpPr>
        <p:spPr>
          <a:xfrm>
            <a:off x="7406329" y="2025494"/>
            <a:ext cx="336532" cy="19795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 30"/>
          <p:cNvSpPr/>
          <p:nvPr/>
        </p:nvSpPr>
        <p:spPr>
          <a:xfrm>
            <a:off x="7078019" y="1497415"/>
            <a:ext cx="254137" cy="253394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Oval 7"/>
          <p:cNvSpPr/>
          <p:nvPr/>
        </p:nvSpPr>
        <p:spPr>
          <a:xfrm>
            <a:off x="8160747" y="2976561"/>
            <a:ext cx="301394" cy="30139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08860" y="2976561"/>
            <a:ext cx="391388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Fenntartható környezet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08861" y="2500945"/>
            <a:ext cx="354111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Turista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08861" y="1993524"/>
            <a:ext cx="316835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Turizmusipar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08860" y="1478152"/>
            <a:ext cx="279558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Helyi lakosság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563460" y="3651870"/>
            <a:ext cx="2008540" cy="1270061"/>
            <a:chOff x="1472558" y="998559"/>
            <a:chExt cx="2765965" cy="799163"/>
          </a:xfrm>
        </p:grpSpPr>
        <p:sp>
          <p:nvSpPr>
            <p:cNvPr id="21" name="TextBox 20"/>
            <p:cNvSpPr txBox="1"/>
            <p:nvPr/>
          </p:nvSpPr>
          <p:spPr>
            <a:xfrm>
              <a:off x="1472558" y="1274832"/>
              <a:ext cx="2765965" cy="5228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Szállodák, magánszálláshelyek, vendéglátóhelyek, ajándékboltok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stb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…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Turizmusipar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9593" y="3651870"/>
            <a:ext cx="2024175" cy="1187286"/>
            <a:chOff x="1472558" y="998559"/>
            <a:chExt cx="2765965" cy="827205"/>
          </a:xfrm>
        </p:grpSpPr>
        <p:sp>
          <p:nvSpPr>
            <p:cNvPr id="24" name="TextBox 23"/>
            <p:cNvSpPr txBox="1"/>
            <p:nvPr/>
          </p:nvSpPr>
          <p:spPr>
            <a:xfrm>
              <a:off x="1472558" y="1246792"/>
              <a:ext cx="2765965" cy="5789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VII. Kerület Belső-Erzsébetvárosban élő lakosság érintett a legjobban.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Helyi lakosság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667324" y="3579863"/>
            <a:ext cx="2064915" cy="1253771"/>
            <a:chOff x="1472558" y="998559"/>
            <a:chExt cx="2765965" cy="804245"/>
          </a:xfrm>
        </p:grpSpPr>
        <p:sp>
          <p:nvSpPr>
            <p:cNvPr id="27" name="TextBox 26"/>
            <p:cNvSpPr txBox="1"/>
            <p:nvPr/>
          </p:nvSpPr>
          <p:spPr>
            <a:xfrm>
              <a:off x="1472558" y="1269752"/>
              <a:ext cx="2765965" cy="53305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93%-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ban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külföldről érkezik a fővárosba, a legtöbben az Egyesült Királyságból jönnek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Turista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771192" y="3560494"/>
            <a:ext cx="1977272" cy="1702016"/>
            <a:chOff x="1472558" y="998559"/>
            <a:chExt cx="2765965" cy="1008259"/>
          </a:xfrm>
        </p:grpSpPr>
        <p:sp>
          <p:nvSpPr>
            <p:cNvPr id="30" name="TextBox 29"/>
            <p:cNvSpPr txBox="1"/>
            <p:nvPr/>
          </p:nvSpPr>
          <p:spPr>
            <a:xfrm>
              <a:off x="1472558" y="1186359"/>
              <a:ext cx="2765965" cy="82045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Fenntarható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tájhasználat,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biodiverzitás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megőrzése, levegőszennyezés mérséklése, környezetterhelés visszaszorítása.</a:t>
              </a:r>
            </a:p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Fenntartható környezet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32" name="Kép 31">
            <a:extLst>
              <a:ext uri="{FF2B5EF4-FFF2-40B4-BE49-F238E27FC236}">
                <a16:creationId xmlns:a16="http://schemas.microsoft.com/office/drawing/2014/main" id="{E0773CA9-C6D4-4FF7-A74B-E9184B0004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34" name="Tartalom helye 3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5" b="31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3545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A </a:t>
            </a:r>
            <a:r>
              <a:rPr lang="hu-HU" altLang="ko-KR" dirty="0" err="1" smtClean="0"/>
              <a:t>túlturistásodás</a:t>
            </a:r>
            <a:r>
              <a:rPr lang="hu-HU" altLang="ko-KR" dirty="0" smtClean="0"/>
              <a:t> elleni védekezés lehetőségei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" name="그룹 315">
            <a:extLst>
              <a:ext uri="{FF2B5EF4-FFF2-40B4-BE49-F238E27FC236}">
                <a16:creationId xmlns:a16="http://schemas.microsoft.com/office/drawing/2014/main" id="{6937C4F8-533A-4E51-A4C0-509EE14035BC}"/>
              </a:ext>
            </a:extLst>
          </p:cNvPr>
          <p:cNvGrpSpPr/>
          <p:nvPr/>
        </p:nvGrpSpPr>
        <p:grpSpPr>
          <a:xfrm>
            <a:off x="611560" y="1768903"/>
            <a:ext cx="2924414" cy="1720553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34B83E7E-0E89-4CC8-9137-066F8F4523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764D2098-AC1D-4964-B491-6651980C47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E50827A2-A057-460E-864B-86A83328F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C6F2254E-530C-4801-B2BA-CA2A5861EF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0" name="Kép 9">
            <a:extLst>
              <a:ext uri="{FF2B5EF4-FFF2-40B4-BE49-F238E27FC236}">
                <a16:creationId xmlns:a16="http://schemas.microsoft.com/office/drawing/2014/main" id="{7339EE17-F943-4AF3-AE25-A8349677A6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02218" y="3243321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4494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3"/>
          <p:cNvSpPr txBox="1">
            <a:spLocks/>
          </p:cNvSpPr>
          <p:nvPr/>
        </p:nvSpPr>
        <p:spPr>
          <a:xfrm>
            <a:off x="599778" y="627534"/>
            <a:ext cx="3040238" cy="155107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Legfontosabb teendők</a:t>
            </a:r>
            <a:endParaRPr lang="en-US" altLang="ko-KR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995936" y="3363838"/>
            <a:ext cx="5040561" cy="1203478"/>
            <a:chOff x="803640" y="3362835"/>
            <a:chExt cx="2135941" cy="1203478"/>
          </a:xfrm>
        </p:grpSpPr>
        <p:sp>
          <p:nvSpPr>
            <p:cNvPr id="9" name="TextBox 8"/>
            <p:cNvSpPr txBox="1"/>
            <p:nvPr/>
          </p:nvSpPr>
          <p:spPr>
            <a:xfrm>
              <a:off x="803640" y="3550650"/>
              <a:ext cx="2135941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Fenntartható intézményrendszer kiépítése, hosszútávú tervezés, helyi közösségek és vállalkozók bevonása, a fogadó terület igazságos részesedése a bevételekből, helyi feszültségek csökkentése, a helyi fejlesztéseket nyomon követő ellenőrző rendszerek kiépítése, szabályozása, hatékony erőforráshasználat.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3640" y="3362835"/>
              <a:ext cx="2059657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endPara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A93C340-8960-43F2-84D0-AF37E09F48DA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pic>
        <p:nvPicPr>
          <p:cNvPr id="2" name="Kép helye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9" r="9799"/>
          <a:stretch>
            <a:fillRect/>
          </a:stretch>
        </p:blipFill>
        <p:spPr/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0FBCBBCA-720D-4F10-AB1C-C840D47480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564080"/>
            <a:ext cx="432048" cy="455942"/>
          </a:xfrm>
          <a:prstGeom prst="rect">
            <a:avLst/>
          </a:prstGeom>
        </p:spPr>
      </p:pic>
      <p:pic>
        <p:nvPicPr>
          <p:cNvPr id="13" name="Tartalom hely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064" y="17813"/>
            <a:ext cx="4964432" cy="307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599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UNWTO stratégiák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églalap 3"/>
          <p:cNvSpPr/>
          <p:nvPr/>
        </p:nvSpPr>
        <p:spPr>
          <a:xfrm>
            <a:off x="35496" y="1059582"/>
            <a:ext cx="9073008" cy="4391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első pont az agglomeráció és a város környékének bevonása a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turizmusba (Grinzing effektus),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szezonalitás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csökkentése,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területek túlterheltségének enyhítése érdekében a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látogatómenedzsment átalakítása, önkormányzati      szabályozások, rendeletek felülvizsgálata,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negyedik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stratégia a látogatók szegmentációját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célozza meg,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ötödik célrendszer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helyiek minél szélesebb körű bevonását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akarja megvalósítani,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hatodik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pont a város nyújtotta élményt helyezi előtérbe, egy olyan városkép kialakításával, amely mind a helyiek mind a látogatók számára kellemes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környezetet biztosít,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nagy beruházásigényes infrastruktúra és az ahhoz kapcsolódó létesítmények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fejlesztése, átalakítása,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nyolcadik intézkedés a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helyi lakosokkal és szolgáltatókkal való folyamatos kommunikáció és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kapcsolattartás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fontosságát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hangsúlyozza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hu-H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Utolsó előtti a látogatók szociális érzékenyítése,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Az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utolsó pont a turisták viselkedésének nyomon követése mellett kiemeli a menedzsment és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                készenléti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tervek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meglétének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szerepét, annak érdekében, hogy a szükséges intézkedések a lehető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leggyorsabban megtörténhessenek.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 turizmus hatásainak folyamatos figyelése és elemzése, a statisztikai adatok mindenki számára elérhetővé tétele mind elengedhetetlen a hatékony irányításhoz. </a:t>
            </a:r>
            <a:endParaRPr lang="hu-H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8447894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1800" dirty="0" smtClean="0"/>
              <a:t>Nemzeti Turizmusfejlesztési Stratégia 2030</a:t>
            </a:r>
            <a:endParaRPr lang="hu-HU" sz="1800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églalap 3"/>
          <p:cNvSpPr/>
          <p:nvPr/>
        </p:nvSpPr>
        <p:spPr>
          <a:xfrm>
            <a:off x="35496" y="1131590"/>
            <a:ext cx="9001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 stratégia rövidtávon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(1-3 év) Budapest örökségén és kultúráján alapuló, minőségi marketingstratégiát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jelenti, amivel leginkább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magas költésű turistákat célozzák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meg, kulturális és történelmi örökségen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alapuló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kínálattal (gyógyfürdők), sajátos kultúra,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történelem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művészetek (múzeumok, opera, építészet), gasztronómia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kiajánlásával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Tudatos márkázással Budapestet, mint elegáns, élettel teli, magas minőségű európai fővárost kell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pozícionálni,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hogy kitörhessen a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bulifőváros bekategorizálásából. Ezzel                 egyidejűleg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az agglomerációs élménykínálat fejlesztéséhez is hozzá kell látni. 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Középtávon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(3-5 év) a „Grand Budapest” márka megteremtése a cél, amely infrastrukturális fejlesztésekkel és célzott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marketingkommunikációval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lehetséges.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márka magába foglalja a Budapesten kívüli, de a környezetében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található turisztikai </a:t>
            </a:r>
            <a:r>
              <a:rPr lang="hu-H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vonzerőket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(pl. Dunakanyar, Etyek, Szentendre, Gödöllő). Ez az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integrált </a:t>
            </a:r>
            <a:r>
              <a:rPr lang="hu-H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desztináció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elősegíti a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látogatások idejének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hosszabbodását, lehetővé teszi turisztikai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csomagok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létrehozását és a </a:t>
            </a:r>
            <a:r>
              <a:rPr lang="hu-H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desztináció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önálló értékesítését. </a:t>
            </a:r>
            <a:endParaRPr lang="hu-HU" sz="16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Hosszabb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távon (5-7 év) a célzott </a:t>
            </a:r>
            <a:r>
              <a:rPr lang="hu-H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desztinációs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fejlesztéseknek el kell érniük, hogy a „Grand Budapest” márka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egy </a:t>
            </a:r>
            <a:r>
              <a:rPr lang="hu-H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brand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-é alakuljon át és integrálni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lehessen az agglomeráción kívüli, addigra már nemzetközi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szinten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versenyképes </a:t>
            </a:r>
            <a:r>
              <a:rPr lang="hu-H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desztinációkat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és így a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hagyományosan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vett küldőpiacok aktívabban és hosszabb </a:t>
            </a: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tartózkodási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idővel látogassák ezeket a célpontokat is.  </a:t>
            </a:r>
            <a:endParaRPr lang="hu-HU" sz="16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2541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HOTREC ajánlása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églalap 3"/>
          <p:cNvSpPr/>
          <p:nvPr/>
        </p:nvSpPr>
        <p:spPr>
          <a:xfrm>
            <a:off x="179512" y="1140589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HOTREC is </a:t>
            </a: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ajánlásokat </a:t>
            </a:r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tesz, </a:t>
            </a: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amiben olyan </a:t>
            </a:r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javaslatokat </a:t>
            </a: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fogalmaz meg </a:t>
            </a:r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döntéshozók számára, mint a látogatók </a:t>
            </a: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időbeli </a:t>
            </a:r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és térbeli széthúzása, a turisták tevékenységének mérése és szabályozása, a látogatók </a:t>
            </a: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számával kapcsolatos </a:t>
            </a:r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határok meghúzása, valamint szükségesnek tartja a lakosok, a helyi szakmai </a:t>
            </a:r>
            <a:endParaRPr lang="hu-H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szervezetek </a:t>
            </a:r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és a hatóságok közötti megfelelő, hatékony kommunikációt, valamint kiemeli a látogatók </a:t>
            </a:r>
            <a:endParaRPr lang="hu-H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felelősségteljes </a:t>
            </a:r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viselkedésének fontosságát. </a:t>
            </a: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Az ábrán az ajánlások által megfogalmazott intézkedések láthatóak.</a:t>
            </a: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Tartalom helye 3" descr="C:\Users\Tanár\Desktop\kép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355726"/>
            <a:ext cx="5112648" cy="26309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4" y="2710249"/>
            <a:ext cx="3570774" cy="219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1202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Idővonal a budapesti túlzott turizmusban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2306365"/>
            <a:ext cx="9144000" cy="36000"/>
          </a:xfrm>
          <a:prstGeom prst="rect">
            <a:avLst/>
          </a:prstGeom>
          <a:solidFill>
            <a:srgbClr val="64994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Diamond 5"/>
          <p:cNvSpPr/>
          <p:nvPr/>
        </p:nvSpPr>
        <p:spPr>
          <a:xfrm>
            <a:off x="5972497" y="2106333"/>
            <a:ext cx="436064" cy="436064"/>
          </a:xfrm>
          <a:prstGeom prst="diamond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Diamond 7"/>
          <p:cNvSpPr/>
          <p:nvPr/>
        </p:nvSpPr>
        <p:spPr>
          <a:xfrm>
            <a:off x="1168563" y="2157989"/>
            <a:ext cx="332753" cy="332753"/>
          </a:xfrm>
          <a:prstGeom prst="diamond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Diamond 8"/>
          <p:cNvSpPr/>
          <p:nvPr/>
        </p:nvSpPr>
        <p:spPr>
          <a:xfrm>
            <a:off x="2787093" y="2157989"/>
            <a:ext cx="332753" cy="332753"/>
          </a:xfrm>
          <a:prstGeom prst="diamond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Diamond 9"/>
          <p:cNvSpPr/>
          <p:nvPr/>
        </p:nvSpPr>
        <p:spPr>
          <a:xfrm>
            <a:off x="4405623" y="2157989"/>
            <a:ext cx="332753" cy="332753"/>
          </a:xfrm>
          <a:prstGeom prst="diamond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Diamond 10"/>
          <p:cNvSpPr/>
          <p:nvPr/>
        </p:nvSpPr>
        <p:spPr>
          <a:xfrm>
            <a:off x="7642682" y="2157989"/>
            <a:ext cx="332753" cy="332753"/>
          </a:xfrm>
          <a:prstGeom prst="diamond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2158" y="1635646"/>
            <a:ext cx="6655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</a:t>
            </a:r>
            <a:r>
              <a:rPr lang="hu-HU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0688" y="1635646"/>
            <a:ext cx="6655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</a:t>
            </a:r>
            <a:r>
              <a:rPr lang="hu-HU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7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39218" y="1635646"/>
            <a:ext cx="6655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</a:t>
            </a:r>
            <a:r>
              <a:rPr lang="hu-HU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7748" y="1635646"/>
            <a:ext cx="6655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accent1"/>
                </a:solidFill>
                <a:cs typeface="Arial" pitchFamily="34" charset="0"/>
              </a:rPr>
              <a:t>201</a:t>
            </a:r>
            <a:r>
              <a:rPr lang="hu-HU" altLang="ko-KR" sz="1600" b="1" dirty="0" smtClean="0">
                <a:solidFill>
                  <a:schemeClr val="accent1"/>
                </a:solidFill>
                <a:cs typeface="Arial" pitchFamily="34" charset="0"/>
              </a:rPr>
              <a:t>9</a:t>
            </a:r>
            <a:endParaRPr lang="ko-KR" altLang="en-US" sz="1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76277" y="1635646"/>
            <a:ext cx="6655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</a:t>
            </a:r>
            <a:r>
              <a:rPr lang="hu-HU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552403" y="2739079"/>
            <a:ext cx="1565073" cy="1453493"/>
            <a:chOff x="1985513" y="4307149"/>
            <a:chExt cx="2601799" cy="1453493"/>
          </a:xfrm>
        </p:grpSpPr>
        <p:sp>
          <p:nvSpPr>
            <p:cNvPr id="31" name="TextBox 30"/>
            <p:cNvSpPr txBox="1"/>
            <p:nvPr/>
          </p:nvSpPr>
          <p:spPr>
            <a:xfrm>
              <a:off x="2004346" y="4560313"/>
              <a:ext cx="2564400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Élhető Erzsébetváros Facebook csoport 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megalakulása.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Első követeléseinek a meghirdetése.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170933" y="2739079"/>
            <a:ext cx="1565073" cy="1453493"/>
            <a:chOff x="1985513" y="4307149"/>
            <a:chExt cx="2601799" cy="1453493"/>
          </a:xfrm>
        </p:grpSpPr>
        <p:sp>
          <p:nvSpPr>
            <p:cNvPr id="34" name="TextBox 33"/>
            <p:cNvSpPr txBox="1"/>
            <p:nvPr/>
          </p:nvSpPr>
          <p:spPr>
            <a:xfrm>
              <a:off x="2004346" y="4560313"/>
              <a:ext cx="2564400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Első tüntetés Erzsébetvárosban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</a:t>
              </a:r>
              <a:endPara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Éjszakai polgármester és fizetős parkolás kérése.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7993" y="2739079"/>
            <a:ext cx="1565073" cy="1361160"/>
            <a:chOff x="1985513" y="4307149"/>
            <a:chExt cx="2601799" cy="1361160"/>
          </a:xfrm>
        </p:grpSpPr>
        <p:sp>
          <p:nvSpPr>
            <p:cNvPr id="37" name="TextBox 36"/>
            <p:cNvSpPr txBox="1"/>
            <p:nvPr/>
          </p:nvSpPr>
          <p:spPr>
            <a:xfrm>
              <a:off x="2004346" y="4652646"/>
              <a:ext cx="25644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Éjszakai polgármester választása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</a:t>
              </a:r>
              <a:endPara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hu-HU" altLang="ko-KR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Vendéglátósok tüntetése.</a:t>
              </a:r>
              <a:r>
                <a:rPr lang="en-US" altLang="ko-KR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789463" y="2739079"/>
            <a:ext cx="1565073" cy="1268827"/>
            <a:chOff x="1985513" y="4307149"/>
            <a:chExt cx="2601799" cy="1268827"/>
          </a:xfrm>
        </p:grpSpPr>
        <p:sp>
          <p:nvSpPr>
            <p:cNvPr id="40" name="TextBox 39"/>
            <p:cNvSpPr txBox="1"/>
            <p:nvPr/>
          </p:nvSpPr>
          <p:spPr>
            <a:xfrm>
              <a:off x="2004346" y="4744979"/>
              <a:ext cx="2564400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Érvénytelen népszavazás  Erzsébetvárosban a csendrendeletről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026522" y="2715245"/>
            <a:ext cx="1565073" cy="1754326"/>
            <a:chOff x="1985513" y="4283315"/>
            <a:chExt cx="2601799" cy="1754326"/>
          </a:xfrm>
        </p:grpSpPr>
        <p:sp>
          <p:nvSpPr>
            <p:cNvPr id="43" name="TextBox 42"/>
            <p:cNvSpPr txBox="1"/>
            <p:nvPr/>
          </p:nvSpPr>
          <p:spPr>
            <a:xfrm>
              <a:off x="2004346" y="4283315"/>
              <a:ext cx="2564400" cy="17543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Önkormányzati rendeletként bevezetik az éjféli zárást, bizonyos kritériumokkal nyitva maradhatnak azonban a vendéglátóipari egységek.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45" name="Kép 44">
            <a:extLst>
              <a:ext uri="{FF2B5EF4-FFF2-40B4-BE49-F238E27FC236}">
                <a16:creationId xmlns:a16="http://schemas.microsoft.com/office/drawing/2014/main" id="{62B8F154-C6DF-4BE9-B7FF-7596FAC289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0812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A COVID-19 hatása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Téglalap 5"/>
          <p:cNvSpPr/>
          <p:nvPr/>
        </p:nvSpPr>
        <p:spPr>
          <a:xfrm>
            <a:off x="107504" y="1279089"/>
            <a:ext cx="8928992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Országunk a turisztikai export és import és a folyó fizetési mérleg egyenlegre mért  hatása alapján </a:t>
            </a: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          9</a:t>
            </a:r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legrosszabb helyezést </a:t>
            </a: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értük </a:t>
            </a:r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a világon (UNWTO-IMF 2020),</a:t>
            </a:r>
          </a:p>
          <a:p>
            <a:pPr algn="just"/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Budapesten </a:t>
            </a:r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gyakorlatilag leállt a turizmus,</a:t>
            </a:r>
          </a:p>
          <a:p>
            <a:pPr algn="just"/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Fenntartható, minőségi turizmus kiépítése következhet: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tanulságok között említhetjük, hogy turizmusunk a fővárosban elkezdett iparszerűen működni,          ennek következtében alkalmazkodnunk kell a jövőben a </a:t>
            </a:r>
            <a:r>
              <a:rPr lang="hu-HU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Kondratyev</a:t>
            </a: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-ciklus visszaesésihez is,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külföldi turisták közül a fizetőképesebb kereslettel rendelkezőkre szükséges alapozni,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látogatómenedzsment eszközeivel felelős turizmusra nevelni az ideérkezőket,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Az attrakciómenedzsmentbe be kell vonni a </a:t>
            </a:r>
            <a:r>
              <a:rPr lang="hu-HU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szuburbán</a:t>
            </a:r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területeket,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Minőségi turizmus kiépítése elengedhetetlen,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Meg kell szólítani a belföldi turistákat is.</a:t>
            </a:r>
          </a:p>
          <a:p>
            <a:pPr marL="342900" indent="-342900" algn="just">
              <a:buAutoNum type="arabicPeriod"/>
            </a:pPr>
            <a:endParaRPr lang="hu-H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hu-H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hu-H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Kép 11" descr="com_samsung_android_email_attachmentprovider_3_1119_RAW_1597431539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26676"/>
            <a:ext cx="309634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5206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Fogalmak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" name="그룹 315">
            <a:extLst>
              <a:ext uri="{FF2B5EF4-FFF2-40B4-BE49-F238E27FC236}">
                <a16:creationId xmlns:a16="http://schemas.microsoft.com/office/drawing/2014/main" id="{6937C4F8-533A-4E51-A4C0-509EE14035BC}"/>
              </a:ext>
            </a:extLst>
          </p:cNvPr>
          <p:cNvGrpSpPr/>
          <p:nvPr/>
        </p:nvGrpSpPr>
        <p:grpSpPr>
          <a:xfrm>
            <a:off x="611560" y="1768903"/>
            <a:ext cx="2924414" cy="1720553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34B83E7E-0E89-4CC8-9137-066F8F4523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764D2098-AC1D-4964-B491-6651980C47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E50827A2-A057-460E-864B-86A83328F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C6F2254E-530C-4801-B2BA-CA2A5861EF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0" name="Kép 9">
            <a:extLst>
              <a:ext uri="{FF2B5EF4-FFF2-40B4-BE49-F238E27FC236}">
                <a16:creationId xmlns:a16="http://schemas.microsoft.com/office/drawing/2014/main" id="{7339EE17-F943-4AF3-AE25-A8349677A6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02218" y="3243321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9547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Minőségi fenntartható turizmus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églalap 3"/>
          <p:cNvSpPr/>
          <p:nvPr/>
        </p:nvSpPr>
        <p:spPr>
          <a:xfrm>
            <a:off x="287016" y="1231339"/>
            <a:ext cx="8856984" cy="411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07000"/>
              </a:lnSpc>
              <a:spcAft>
                <a:spcPts val="0"/>
              </a:spcAft>
            </a:pPr>
            <a:r>
              <a:rPr lang="hu-HU" sz="16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jövő turizmusának építése: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fejlődés fenntartható keretek közé kerül biztos alapokra állítva,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6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egyre nehezebb versenyfeltételek között </a:t>
            </a:r>
            <a:r>
              <a:rPr lang="hu-HU" sz="16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felértékelődik </a:t>
            </a:r>
            <a:r>
              <a:rPr lang="hu-HU" sz="16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minőség szerepe az idegenforgalmi </a:t>
            </a:r>
            <a:endParaRPr lang="hu-HU" sz="1600" dirty="0" smtClean="0">
              <a:solidFill>
                <a:srgbClr val="21252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u-HU" sz="16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vállalkozások </a:t>
            </a:r>
            <a:r>
              <a:rPr lang="hu-HU" sz="16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számára, hiszen egyre inkább felismerik, hogy a minőségi szolgáltatások versenyelőnyt </a:t>
            </a:r>
            <a:endParaRPr lang="hu-HU" sz="1600" dirty="0" smtClean="0">
              <a:solidFill>
                <a:srgbClr val="21252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u-HU" sz="16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biztosíthatnak számukra,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Felelős, individuális turistatípus megjelenése,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Minőségfejlesztés folyamatosan,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Naprakész tájékoztató rendszerek az elemzésekhez,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Európai Unió tagállamai közötti koordináció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u-HU" sz="16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megerősödése,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6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KKV szektor szerepe lesz a legjelentősebb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u-HU" sz="16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(COSME program).</a:t>
            </a:r>
          </a:p>
          <a:p>
            <a:pPr indent="304800" algn="just">
              <a:lnSpc>
                <a:spcPct val="107000"/>
              </a:lnSpc>
              <a:spcAft>
                <a:spcPts val="0"/>
              </a:spcAft>
            </a:pPr>
            <a:endParaRPr lang="hu-HU" dirty="0" smtClean="0">
              <a:solidFill>
                <a:srgbClr val="21252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04800" algn="just">
              <a:lnSpc>
                <a:spcPct val="107000"/>
              </a:lnSpc>
              <a:spcAft>
                <a:spcPts val="0"/>
              </a:spcAft>
            </a:pPr>
            <a:endParaRPr lang="hu-HU" dirty="0" smtClean="0">
              <a:solidFill>
                <a:srgbClr val="21252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04800" algn="just">
              <a:lnSpc>
                <a:spcPct val="107000"/>
              </a:lnSpc>
              <a:spcAft>
                <a:spcPts val="0"/>
              </a:spcAft>
            </a:pPr>
            <a:endParaRPr lang="hu-H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Kép 5" descr="C:\Users\Tanár\Desktop\TBGE10_M00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355726"/>
            <a:ext cx="3888431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64088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További alapelvek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endParaRPr lang="en-US" altLang="ko-KR" dirty="0"/>
          </a:p>
        </p:txBody>
      </p:sp>
      <p:sp>
        <p:nvSpPr>
          <p:cNvPr id="5" name="Diamond 4"/>
          <p:cNvSpPr/>
          <p:nvPr/>
        </p:nvSpPr>
        <p:spPr>
          <a:xfrm>
            <a:off x="857931" y="2114550"/>
            <a:ext cx="914400" cy="914400"/>
          </a:xfrm>
          <a:prstGeom prst="diamond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altLang="ko-KR" dirty="0" smtClean="0"/>
              <a:t>1</a:t>
            </a:r>
            <a:endParaRPr lang="ko-KR" altLang="en-US" dirty="0"/>
          </a:p>
        </p:txBody>
      </p:sp>
      <p:sp>
        <p:nvSpPr>
          <p:cNvPr id="6" name="Diamond 5"/>
          <p:cNvSpPr/>
          <p:nvPr/>
        </p:nvSpPr>
        <p:spPr>
          <a:xfrm>
            <a:off x="2649488" y="2119354"/>
            <a:ext cx="914400" cy="914400"/>
          </a:xfrm>
          <a:prstGeom prst="diamond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Diamond 6"/>
          <p:cNvSpPr/>
          <p:nvPr/>
        </p:nvSpPr>
        <p:spPr>
          <a:xfrm>
            <a:off x="4449688" y="2124158"/>
            <a:ext cx="914400" cy="914400"/>
          </a:xfrm>
          <a:prstGeom prst="diamond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Block Arc 14"/>
          <p:cNvSpPr/>
          <p:nvPr/>
        </p:nvSpPr>
        <p:spPr>
          <a:xfrm rot="16200000">
            <a:off x="4713144" y="2382683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altLang="ko-KR" dirty="0" smtClean="0">
                <a:solidFill>
                  <a:schemeClr val="tx1"/>
                </a:solidFill>
              </a:rPr>
              <a:t>III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5"/>
          <p:cNvSpPr/>
          <p:nvPr/>
        </p:nvSpPr>
        <p:spPr>
          <a:xfrm flipH="1">
            <a:off x="2934377" y="2439212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altLang="ko-KR" dirty="0" smtClean="0">
                <a:solidFill>
                  <a:schemeClr val="tx1"/>
                </a:solidFill>
              </a:rPr>
              <a:t>II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Teardrop 1"/>
          <p:cNvSpPr/>
          <p:nvPr/>
        </p:nvSpPr>
        <p:spPr>
          <a:xfrm rot="18805991">
            <a:off x="1118058" y="2385285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altLang="ko-KR" dirty="0">
                <a:solidFill>
                  <a:schemeClr val="tx1"/>
                </a:solidFill>
              </a:rPr>
              <a:t>I</a:t>
            </a:r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236428" y="3152223"/>
            <a:ext cx="1753178" cy="1322550"/>
            <a:chOff x="1472558" y="998559"/>
            <a:chExt cx="2765965" cy="1322550"/>
          </a:xfrm>
        </p:grpSpPr>
        <p:sp>
          <p:nvSpPr>
            <p:cNvPr id="14" name="TextBox 13"/>
            <p:cNvSpPr txBox="1"/>
            <p:nvPr/>
          </p:nvSpPr>
          <p:spPr>
            <a:xfrm>
              <a:off x="1472558" y="1120780"/>
              <a:ext cx="2765965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Élménygazdaság kiépítése, attrakciófejlesztés, minőségi programok, magas színvonalú szolgáltatások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29899" y="3089779"/>
            <a:ext cx="1753178" cy="1569660"/>
            <a:chOff x="1472558" y="936115"/>
            <a:chExt cx="2765965" cy="1569660"/>
          </a:xfrm>
        </p:grpSpPr>
        <p:sp>
          <p:nvSpPr>
            <p:cNvPr id="17" name="TextBox 16"/>
            <p:cNvSpPr txBox="1"/>
            <p:nvPr/>
          </p:nvSpPr>
          <p:spPr>
            <a:xfrm>
              <a:off x="1472558" y="936115"/>
              <a:ext cx="2765965" cy="156966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Minőségfejlesztés, egységes kritériumrendszer, európai alapelvek egységesítése, marketing, a minőségi szolgáltatásokról tájékoztatás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042958" y="3152223"/>
            <a:ext cx="1753178" cy="1414883"/>
            <a:chOff x="1472558" y="998559"/>
            <a:chExt cx="2765965" cy="1414883"/>
          </a:xfrm>
        </p:grpSpPr>
        <p:sp>
          <p:nvSpPr>
            <p:cNvPr id="20" name="TextBox 19"/>
            <p:cNvSpPr txBox="1"/>
            <p:nvPr/>
          </p:nvSpPr>
          <p:spPr>
            <a:xfrm>
              <a:off x="1472558" y="1028447"/>
              <a:ext cx="2765965" cy="13849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Turistaszám fenntartható növelése,</a:t>
              </a:r>
            </a:p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diverzifikált kereslet, nagyobb bevételek generálása, a turisztikai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kk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-v szektor erősítése 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29899" y="2615882"/>
            <a:ext cx="558226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endParaRPr lang="hu-H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Kép 22">
            <a:extLst>
              <a:ext uri="{FF2B5EF4-FFF2-40B4-BE49-F238E27FC236}">
                <a16:creationId xmlns:a16="http://schemas.microsoft.com/office/drawing/2014/main" id="{3B55E6EA-F77C-4E48-A5CA-E96870BFA9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604448" y="4492072"/>
            <a:ext cx="432048" cy="455942"/>
          </a:xfrm>
          <a:prstGeom prst="rect">
            <a:avLst/>
          </a:prstGeom>
        </p:spPr>
      </p:pic>
      <p:pic>
        <p:nvPicPr>
          <p:cNvPr id="26" name="Kép helye 25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7" r="16617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1751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>
          <a:xfrm>
            <a:off x="0" y="123478"/>
            <a:ext cx="9144000" cy="864096"/>
          </a:xfrm>
        </p:spPr>
        <p:txBody>
          <a:bodyPr/>
          <a:lstStyle/>
          <a:p>
            <a:r>
              <a:rPr lang="hu-HU" sz="1800" dirty="0" smtClean="0"/>
              <a:t>Közlekedés átszervezése, minőségi okos közlekedés körülöttünk</a:t>
            </a:r>
            <a:endParaRPr lang="hu-HU" sz="1800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251520" y="1540699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Okos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tömegközlekedés: önvezető metrók (M4-es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metró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elektromos buszok (MOL) </a:t>
            </a:r>
          </a:p>
          <a:p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önjáró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akkumulátoros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trolibuszok (</a:t>
            </a:r>
            <a:r>
              <a:rPr lang="hu-H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Solarisok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önvezető/autonóm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elektromos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buszok (jelenleg Frankfurt és Bécs).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Megosztott közlekedés, autó, bicikli, robogó, roller, Oszkár,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Okosparkolás kiépítése (V. kerület),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Okos zebra (Zugló Herman Ottó Iskola előtt),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Okos jelzőlámpák (London),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Okos taxirendelés (E-taxi Bécs),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Utcák </a:t>
            </a:r>
            <a:r>
              <a:rPr lang="hu-H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egyirányúsítása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(VII. kerület).</a:t>
            </a:r>
          </a:p>
          <a:p>
            <a:endParaRPr lang="en-US" dirty="0"/>
          </a:p>
        </p:txBody>
      </p:sp>
      <p:graphicFrame>
        <p:nvGraphicFramePr>
          <p:cNvPr id="7" name="Tartalom hely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2652281"/>
              </p:ext>
            </p:extLst>
          </p:nvPr>
        </p:nvGraphicFramePr>
        <p:xfrm>
          <a:off x="4211960" y="2067694"/>
          <a:ext cx="4752528" cy="2880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27040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Összegzés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" name="그룹 315">
            <a:extLst>
              <a:ext uri="{FF2B5EF4-FFF2-40B4-BE49-F238E27FC236}">
                <a16:creationId xmlns:a16="http://schemas.microsoft.com/office/drawing/2014/main" id="{6937C4F8-533A-4E51-A4C0-509EE14035BC}"/>
              </a:ext>
            </a:extLst>
          </p:cNvPr>
          <p:cNvGrpSpPr/>
          <p:nvPr/>
        </p:nvGrpSpPr>
        <p:grpSpPr>
          <a:xfrm>
            <a:off x="611560" y="1768903"/>
            <a:ext cx="2924414" cy="1720553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34B83E7E-0E89-4CC8-9137-066F8F4523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764D2098-AC1D-4964-B491-6651980C47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E50827A2-A057-460E-864B-86A83328F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C6F2254E-530C-4801-B2BA-CA2A5861EF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0" name="Kép 9">
            <a:extLst>
              <a:ext uri="{FF2B5EF4-FFF2-40B4-BE49-F238E27FC236}">
                <a16:creationId xmlns:a16="http://schemas.microsoft.com/office/drawing/2014/main" id="{7339EE17-F943-4AF3-AE25-A8349677A6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02218" y="3243321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0344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 rot="2760513">
            <a:off x="2961214" y="1388666"/>
            <a:ext cx="3150999" cy="3121012"/>
            <a:chOff x="2335682" y="1412307"/>
            <a:chExt cx="3293408" cy="3262066"/>
          </a:xfrm>
        </p:grpSpPr>
        <p:sp>
          <p:nvSpPr>
            <p:cNvPr id="10" name="Rectangle 9"/>
            <p:cNvSpPr/>
            <p:nvPr/>
          </p:nvSpPr>
          <p:spPr>
            <a:xfrm>
              <a:off x="2718206" y="1795770"/>
              <a:ext cx="1080000" cy="1080000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33134" y="1801211"/>
              <a:ext cx="1080000" cy="108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773445" y="3209631"/>
              <a:ext cx="1080000" cy="108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128586" y="3157352"/>
              <a:ext cx="1080000" cy="1080000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2335682" y="1412307"/>
              <a:ext cx="3293408" cy="3262066"/>
              <a:chOff x="2228466" y="1244261"/>
              <a:chExt cx="3293408" cy="3262066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2435170" y="2841622"/>
                <a:ext cx="2880000" cy="36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 rot="5400000">
                <a:off x="2435170" y="2841622"/>
                <a:ext cx="2880000" cy="36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>
                <a:off x="3755281" y="1244261"/>
                <a:ext cx="239778" cy="206705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5400000">
                <a:off x="5298633" y="2750641"/>
                <a:ext cx="239778" cy="206705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10800000">
                <a:off x="3755281" y="4299622"/>
                <a:ext cx="239778" cy="206705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6" name="Isosceles Triangle 35"/>
              <p:cNvSpPr/>
              <p:nvPr/>
            </p:nvSpPr>
            <p:spPr>
              <a:xfrm rot="16200000">
                <a:off x="2211930" y="2774269"/>
                <a:ext cx="239778" cy="206705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A fenntartható jólét elérése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endParaRPr lang="en-US" altLang="ko-KR" dirty="0"/>
          </a:p>
        </p:txBody>
      </p:sp>
      <p:sp>
        <p:nvSpPr>
          <p:cNvPr id="14" name="Rectangle 9"/>
          <p:cNvSpPr/>
          <p:nvPr/>
        </p:nvSpPr>
        <p:spPr>
          <a:xfrm>
            <a:off x="3377041" y="2739684"/>
            <a:ext cx="425330" cy="398145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 23"/>
          <p:cNvSpPr/>
          <p:nvPr/>
        </p:nvSpPr>
        <p:spPr>
          <a:xfrm>
            <a:off x="5236447" y="2780283"/>
            <a:ext cx="504623" cy="296832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ctangle 30"/>
          <p:cNvSpPr/>
          <p:nvPr/>
        </p:nvSpPr>
        <p:spPr>
          <a:xfrm>
            <a:off x="4351990" y="1753254"/>
            <a:ext cx="381073" cy="379959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Oval 7"/>
          <p:cNvSpPr/>
          <p:nvPr/>
        </p:nvSpPr>
        <p:spPr>
          <a:xfrm>
            <a:off x="4316560" y="3605283"/>
            <a:ext cx="451934" cy="451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025184" y="3657786"/>
            <a:ext cx="2651272" cy="765847"/>
            <a:chOff x="2113657" y="4283314"/>
            <a:chExt cx="3647460" cy="765847"/>
          </a:xfrm>
        </p:grpSpPr>
        <p:sp>
          <p:nvSpPr>
            <p:cNvPr id="19" name="TextBox 18"/>
            <p:cNvSpPr txBox="1"/>
            <p:nvPr/>
          </p:nvSpPr>
          <p:spPr>
            <a:xfrm>
              <a:off x="2113657" y="4587496"/>
              <a:ext cx="3647459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Fenntartható intézményrendszer kiépítése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25181" y="1411580"/>
            <a:ext cx="2651274" cy="858180"/>
            <a:chOff x="2113653" y="4283314"/>
            <a:chExt cx="3647463" cy="858180"/>
          </a:xfrm>
        </p:grpSpPr>
        <p:sp>
          <p:nvSpPr>
            <p:cNvPr id="22" name="TextBox 21"/>
            <p:cNvSpPr txBox="1"/>
            <p:nvPr/>
          </p:nvSpPr>
          <p:spPr>
            <a:xfrm>
              <a:off x="2113657" y="4495163"/>
              <a:ext cx="364745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Helyi kkv-k helyzetének megerősítése, közösségek bevonása a turizmusba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13653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95536" y="1411580"/>
            <a:ext cx="2651272" cy="950513"/>
            <a:chOff x="467544" y="1419622"/>
            <a:chExt cx="1931192" cy="950513"/>
          </a:xfrm>
        </p:grpSpPr>
        <p:sp>
          <p:nvSpPr>
            <p:cNvPr id="25" name="TextBox 24"/>
            <p:cNvSpPr txBox="1"/>
            <p:nvPr/>
          </p:nvSpPr>
          <p:spPr>
            <a:xfrm>
              <a:off x="467544" y="1539138"/>
              <a:ext cx="1931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Hosszútávú (2050-ig) Budapest turizmusfejlesztési koncepció, Marshall-segély a fenntartható turizmus kiépítéséhez.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67545" y="1419622"/>
              <a:ext cx="193119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95536" y="3657786"/>
            <a:ext cx="2651272" cy="950513"/>
            <a:chOff x="477383" y="2372287"/>
            <a:chExt cx="1931192" cy="950513"/>
          </a:xfrm>
        </p:grpSpPr>
        <p:sp>
          <p:nvSpPr>
            <p:cNvPr id="28" name="TextBox 27"/>
            <p:cNvSpPr txBox="1"/>
            <p:nvPr/>
          </p:nvSpPr>
          <p:spPr>
            <a:xfrm>
              <a:off x="477383" y="2491803"/>
              <a:ext cx="1931191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Fenntartható gondolkodás a turizmusban, a jelenlegi oktatás átalakítása a zöld egyetem program mintájára, K+F ösztönzése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7384" y="2372287"/>
              <a:ext cx="193119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37" name="Kép 36">
            <a:extLst>
              <a:ext uri="{FF2B5EF4-FFF2-40B4-BE49-F238E27FC236}">
                <a16:creationId xmlns:a16="http://schemas.microsoft.com/office/drawing/2014/main" id="{CC908BA8-39F4-434F-A814-E525803674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38" name="Tartalom hely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806" y="1595803"/>
            <a:ext cx="2978377" cy="249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784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Köszönöm a figyelmet!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endParaRPr lang="en-US" altLang="ko-KR" dirty="0"/>
          </a:p>
        </p:txBody>
      </p:sp>
      <p:grpSp>
        <p:nvGrpSpPr>
          <p:cNvPr id="5" name="그룹 315">
            <a:extLst>
              <a:ext uri="{FF2B5EF4-FFF2-40B4-BE49-F238E27FC236}">
                <a16:creationId xmlns:a16="http://schemas.microsoft.com/office/drawing/2014/main" id="{6937C4F8-533A-4E51-A4C0-509EE14035BC}"/>
              </a:ext>
            </a:extLst>
          </p:cNvPr>
          <p:cNvGrpSpPr/>
          <p:nvPr/>
        </p:nvGrpSpPr>
        <p:grpSpPr>
          <a:xfrm>
            <a:off x="2771800" y="987574"/>
            <a:ext cx="3637139" cy="2139878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34B83E7E-0E89-4CC8-9137-066F8F4523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764D2098-AC1D-4964-B491-6651980C47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E50827A2-A057-460E-864B-86A83328F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C6F2254E-530C-4801-B2BA-CA2A5861EF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0" name="Kép 9">
            <a:extLst>
              <a:ext uri="{FF2B5EF4-FFF2-40B4-BE49-F238E27FC236}">
                <a16:creationId xmlns:a16="http://schemas.microsoft.com/office/drawing/2014/main" id="{6A8C74F4-87AD-45B1-B78D-3C2AAFD21C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34723" y="4482409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28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23478"/>
            <a:ext cx="9144000" cy="288032"/>
          </a:xfrm>
        </p:spPr>
        <p:txBody>
          <a:bodyPr/>
          <a:lstStyle/>
          <a:p>
            <a:endParaRPr lang="ko-KR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99542"/>
            <a:ext cx="9144000" cy="230238"/>
          </a:xfrm>
        </p:spPr>
        <p:txBody>
          <a:bodyPr/>
          <a:lstStyle/>
          <a:p>
            <a:pPr lvl="0"/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ovetrourism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fogalma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először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2016-ban jelent meg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 </a:t>
            </a:r>
            <a:r>
              <a:rPr lang="hu-H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Skift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által publikált cikkben,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jelenségre egy, a turizmust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érintő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kihívásként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tekint. A </a:t>
            </a:r>
            <a:r>
              <a:rPr lang="hu-H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túlturistásodás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először a tengerpartokon jelent meg, a Costa </a:t>
            </a:r>
            <a:r>
              <a:rPr lang="hu-H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Bravat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már a 2000-es évek elején elrettentő példaként mutatták a turizmus negatív hatásai között.</a:t>
            </a:r>
            <a:endParaRPr lang="en-US" altLang="ko-K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1868428"/>
            <a:ext cx="2628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Rounded Rectangle 7"/>
          <p:cNvSpPr/>
          <p:nvPr/>
        </p:nvSpPr>
        <p:spPr>
          <a:xfrm>
            <a:off x="899593" y="1421157"/>
            <a:ext cx="2016224" cy="447271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altLang="ko-KR" dirty="0" err="1" smtClean="0"/>
              <a:t>Skift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3529" y="2384337"/>
            <a:ext cx="2766503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Skift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megfogalmazása szerint, a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turizmus globális szintű növekedésének negatív hatásai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lehetnek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amennyiben nincs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bevezetve-kialakítva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fenntartható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szerkezet-módszer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turizmus környezeti, gazdasági és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szociokulturális hatásainak kezelésére.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14927" y="1868428"/>
            <a:ext cx="262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987824" y="2227419"/>
            <a:ext cx="2849591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Responsible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Tourism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azokra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desztinációkra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u-H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használja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kifejezést, ahol a </a:t>
            </a:r>
            <a:endParaRPr lang="hu-H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lakosok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és a látogatók úgy érzik, hogy a turisták száma túl sok és az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életminőség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vagy a turisták részéről az élmény minősége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elfogadhatatlan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mértékben </a:t>
            </a:r>
            <a:endParaRPr lang="hu-H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romlott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ko-K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62310" y="1868428"/>
            <a:ext cx="2628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754327" y="2431805"/>
            <a:ext cx="3066145" cy="18158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UNWTO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2018-as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közleménye </a:t>
            </a:r>
            <a:endParaRPr lang="hu-H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szerint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az </a:t>
            </a:r>
            <a:r>
              <a:rPr lang="hu-H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overtourism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turizmus </a:t>
            </a:r>
            <a:endParaRPr lang="hu-H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azon </a:t>
            </a:r>
            <a:r>
              <a:rPr lang="hu-H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desztinációra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gyakorolt </a:t>
            </a:r>
            <a:endParaRPr lang="hu-H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hatásait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foglalja magában, amelyek negatívan befolyásolják a lakosok </a:t>
            </a:r>
            <a:endParaRPr lang="hu-H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életminőségét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és a látogatók </a:t>
            </a:r>
            <a:endParaRPr lang="hu-H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élményét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célterületen.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ounded Rectangle 27"/>
          <p:cNvSpPr/>
          <p:nvPr/>
        </p:nvSpPr>
        <p:spPr>
          <a:xfrm>
            <a:off x="6660232" y="1469031"/>
            <a:ext cx="1584176" cy="26131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altLang="ko-KR" dirty="0" smtClean="0"/>
              <a:t>UNWTO</a:t>
            </a:r>
            <a:endParaRPr lang="ko-KR" altLang="en-US" dirty="0"/>
          </a:p>
        </p:txBody>
      </p:sp>
      <p:sp>
        <p:nvSpPr>
          <p:cNvPr id="15" name="Oval 21"/>
          <p:cNvSpPr>
            <a:spLocks noChangeAspect="1"/>
          </p:cNvSpPr>
          <p:nvPr/>
        </p:nvSpPr>
        <p:spPr>
          <a:xfrm>
            <a:off x="3923928" y="1425602"/>
            <a:ext cx="1368152" cy="348169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altLang="ko-KR" dirty="0" smtClean="0"/>
              <a:t>RTA</a:t>
            </a:r>
            <a:endParaRPr lang="ko-KR" altLang="en-US" dirty="0"/>
          </a:p>
        </p:txBody>
      </p:sp>
      <p:pic>
        <p:nvPicPr>
          <p:cNvPr id="16" name="Kép 15">
            <a:extLst>
              <a:ext uri="{FF2B5EF4-FFF2-40B4-BE49-F238E27FC236}">
                <a16:creationId xmlns:a16="http://schemas.microsoft.com/office/drawing/2014/main" id="{CDC60189-AC7D-4F48-9255-8C61ECE9AE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113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Az irritációs állapot kialakulásának okai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endParaRPr lang="en-US" altLang="ko-KR" dirty="0"/>
          </a:p>
        </p:txBody>
      </p:sp>
      <p:sp>
        <p:nvSpPr>
          <p:cNvPr id="8" name="Diamond 7"/>
          <p:cNvSpPr/>
          <p:nvPr/>
        </p:nvSpPr>
        <p:spPr>
          <a:xfrm>
            <a:off x="7980229" y="2803676"/>
            <a:ext cx="648072" cy="648072"/>
          </a:xfrm>
          <a:prstGeom prst="diamond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Diamond 8"/>
          <p:cNvSpPr/>
          <p:nvPr/>
        </p:nvSpPr>
        <p:spPr>
          <a:xfrm>
            <a:off x="7608338" y="2304920"/>
            <a:ext cx="648072" cy="648072"/>
          </a:xfrm>
          <a:prstGeom prst="diamond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Diamond 9"/>
          <p:cNvSpPr/>
          <p:nvPr/>
        </p:nvSpPr>
        <p:spPr>
          <a:xfrm>
            <a:off x="7236446" y="1806165"/>
            <a:ext cx="648072" cy="648072"/>
          </a:xfrm>
          <a:prstGeom prst="diamond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Diamond 10"/>
          <p:cNvSpPr/>
          <p:nvPr/>
        </p:nvSpPr>
        <p:spPr>
          <a:xfrm>
            <a:off x="6864554" y="1307410"/>
            <a:ext cx="648072" cy="648072"/>
          </a:xfrm>
          <a:prstGeom prst="diamond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altLang="ko-KR" dirty="0" smtClean="0"/>
              <a:t>I.</a:t>
            </a:r>
            <a:endParaRPr lang="ko-KR" altLang="en-US" dirty="0"/>
          </a:p>
        </p:txBody>
      </p:sp>
      <p:sp>
        <p:nvSpPr>
          <p:cNvPr id="12" name="Rectangle 9"/>
          <p:cNvSpPr/>
          <p:nvPr/>
        </p:nvSpPr>
        <p:spPr>
          <a:xfrm>
            <a:off x="7721872" y="2514355"/>
            <a:ext cx="438876" cy="239678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III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23"/>
          <p:cNvSpPr/>
          <p:nvPr/>
        </p:nvSpPr>
        <p:spPr>
          <a:xfrm>
            <a:off x="7406329" y="2025494"/>
            <a:ext cx="336532" cy="19795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II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Oval 7"/>
          <p:cNvSpPr/>
          <p:nvPr/>
        </p:nvSpPr>
        <p:spPr>
          <a:xfrm>
            <a:off x="8094638" y="2976561"/>
            <a:ext cx="437802" cy="30139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IV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08860" y="2976561"/>
            <a:ext cx="391388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Gazdasági teherbíróképesség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08861" y="2500945"/>
            <a:ext cx="354111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Környezeti teherbíróképesség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08861" y="1993524"/>
            <a:ext cx="316835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Társadalmi teherbíróképesség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08860" y="1478152"/>
            <a:ext cx="279558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Fizikai teherbíróképesség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563459" y="3571432"/>
            <a:ext cx="1919111" cy="1530853"/>
            <a:chOff x="1472558" y="998559"/>
            <a:chExt cx="2765965" cy="854683"/>
          </a:xfrm>
        </p:grpSpPr>
        <p:sp>
          <p:nvSpPr>
            <p:cNvPr id="21" name="TextBox 20"/>
            <p:cNvSpPr txBox="1"/>
            <p:nvPr/>
          </p:nvSpPr>
          <p:spPr>
            <a:xfrm>
              <a:off x="1472558" y="1183092"/>
              <a:ext cx="2737042" cy="67015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Zaj, kosz, szemét, zsúfoltság, áremelkedés, bűnözés, parkolóhiány, alkoholfogyasztás az utcákon, kábítószerkereskedelem.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II.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9593" y="3571431"/>
            <a:ext cx="1919111" cy="1531131"/>
            <a:chOff x="1472558" y="998559"/>
            <a:chExt cx="2765965" cy="812345"/>
          </a:xfrm>
        </p:grpSpPr>
        <p:sp>
          <p:nvSpPr>
            <p:cNvPr id="24" name="TextBox 23"/>
            <p:cNvSpPr txBox="1"/>
            <p:nvPr/>
          </p:nvSpPr>
          <p:spPr>
            <a:xfrm>
              <a:off x="1472559" y="1174067"/>
              <a:ext cx="2765964" cy="63683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Nincs szezonalitás, telített szálláshelyek, a vendégszám folyamatos növekedést mutat, a kapacitáskihasználtság emelkedik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I.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667325" y="3651870"/>
            <a:ext cx="1937120" cy="1402257"/>
            <a:chOff x="1472558" y="998559"/>
            <a:chExt cx="2791921" cy="1222004"/>
          </a:xfrm>
        </p:grpSpPr>
        <p:sp>
          <p:nvSpPr>
            <p:cNvPr id="27" name="TextBox 26"/>
            <p:cNvSpPr txBox="1"/>
            <p:nvPr/>
          </p:nvSpPr>
          <p:spPr>
            <a:xfrm>
              <a:off x="1472558" y="1335458"/>
              <a:ext cx="2791921" cy="88510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 környezeti teherbíróképesség romlása a levegőszennyezettség növekedése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III.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771192" y="3571432"/>
            <a:ext cx="1977272" cy="1508732"/>
            <a:chOff x="1472558" y="998559"/>
            <a:chExt cx="2765965" cy="892915"/>
          </a:xfrm>
        </p:grpSpPr>
        <p:sp>
          <p:nvSpPr>
            <p:cNvPr id="30" name="TextBox 29"/>
            <p:cNvSpPr txBox="1"/>
            <p:nvPr/>
          </p:nvSpPr>
          <p:spPr>
            <a:xfrm>
              <a:off x="1472558" y="1181082"/>
              <a:ext cx="2765965" cy="71039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 helyiek nem részesülnek a turizmus által generált bevételekből. A belső kerületekben a turizmusipar válik meghatározóvá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IV.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32" name="Kép 31">
            <a:extLst>
              <a:ext uri="{FF2B5EF4-FFF2-40B4-BE49-F238E27FC236}">
                <a16:creationId xmlns:a16="http://schemas.microsoft.com/office/drawing/2014/main" id="{E0773CA9-C6D4-4FF7-A74B-E9184B0004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33" name="Kép helye 32"/>
          <p:cNvPicPr>
            <a:picLocks noGrp="1" noChangeAspect="1"/>
          </p:cNvPicPr>
          <p:nvPr>
            <p:ph type="pic" idx="1"/>
          </p:nvPr>
        </p:nvPicPr>
        <p:blipFill rotWithShape="1">
          <a:blip r:embed="rId4"/>
          <a:srcRect l="21932" t="32335" r="25812" b="15232"/>
          <a:stretch/>
        </p:blipFill>
        <p:spPr>
          <a:xfrm>
            <a:off x="953663" y="1419622"/>
            <a:ext cx="2595088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392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Milyen egy igazi tömegturista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endParaRPr lang="en-US" altLang="ko-KR" dirty="0"/>
          </a:p>
        </p:txBody>
      </p:sp>
      <p:sp>
        <p:nvSpPr>
          <p:cNvPr id="5" name="Diamond 4"/>
          <p:cNvSpPr/>
          <p:nvPr/>
        </p:nvSpPr>
        <p:spPr>
          <a:xfrm>
            <a:off x="3741995" y="1533792"/>
            <a:ext cx="1648796" cy="164879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Diamond 5"/>
          <p:cNvSpPr/>
          <p:nvPr/>
        </p:nvSpPr>
        <p:spPr>
          <a:xfrm>
            <a:off x="1020017" y="1533792"/>
            <a:ext cx="1648796" cy="1648796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iamond 6"/>
          <p:cNvSpPr/>
          <p:nvPr/>
        </p:nvSpPr>
        <p:spPr>
          <a:xfrm>
            <a:off x="6467947" y="1533792"/>
            <a:ext cx="1648796" cy="1648796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Diamond 7"/>
          <p:cNvSpPr/>
          <p:nvPr/>
        </p:nvSpPr>
        <p:spPr>
          <a:xfrm>
            <a:off x="2606733" y="1203596"/>
            <a:ext cx="1193369" cy="1193369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Diamond 8"/>
          <p:cNvSpPr/>
          <p:nvPr/>
        </p:nvSpPr>
        <p:spPr>
          <a:xfrm>
            <a:off x="5332684" y="1203596"/>
            <a:ext cx="1193369" cy="1193369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Diamond 9"/>
          <p:cNvSpPr/>
          <p:nvPr/>
        </p:nvSpPr>
        <p:spPr>
          <a:xfrm>
            <a:off x="5332684" y="2573939"/>
            <a:ext cx="1193369" cy="1193369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Diamond 10"/>
          <p:cNvSpPr/>
          <p:nvPr/>
        </p:nvSpPr>
        <p:spPr>
          <a:xfrm>
            <a:off x="2606733" y="2573939"/>
            <a:ext cx="1193369" cy="1193369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95534" y="3767308"/>
            <a:ext cx="1440162" cy="1036691"/>
            <a:chOff x="496119" y="2379899"/>
            <a:chExt cx="1752190" cy="1036690"/>
          </a:xfrm>
          <a:noFill/>
        </p:grpSpPr>
        <p:sp>
          <p:nvSpPr>
            <p:cNvPr id="13" name="TextBox 12"/>
            <p:cNvSpPr txBox="1"/>
            <p:nvPr/>
          </p:nvSpPr>
          <p:spPr>
            <a:xfrm>
              <a:off x="496119" y="2585593"/>
              <a:ext cx="1752190" cy="830996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 jó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branddel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rendelkező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desztinációkba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utaznak.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6119" y="2379899"/>
              <a:ext cx="1752190" cy="307777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119709" y="3767307"/>
            <a:ext cx="1440162" cy="1036691"/>
            <a:chOff x="496119" y="2379899"/>
            <a:chExt cx="1752190" cy="1036690"/>
          </a:xfrm>
          <a:noFill/>
        </p:grpSpPr>
        <p:sp>
          <p:nvSpPr>
            <p:cNvPr id="16" name="TextBox 15"/>
            <p:cNvSpPr txBox="1"/>
            <p:nvPr/>
          </p:nvSpPr>
          <p:spPr>
            <a:xfrm>
              <a:off x="496119" y="2585593"/>
              <a:ext cx="1752190" cy="830996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 jól megközelíthető, elérhető helyeket keresik fel</a:t>
              </a:r>
              <a:r>
                <a:rPr lang="hu-HU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96119" y="2379899"/>
              <a:ext cx="1752190" cy="307777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843884" y="3767307"/>
            <a:ext cx="1440162" cy="1036692"/>
            <a:chOff x="496119" y="2379899"/>
            <a:chExt cx="1752190" cy="1036691"/>
          </a:xfrm>
          <a:noFill/>
        </p:grpSpPr>
        <p:sp>
          <p:nvSpPr>
            <p:cNvPr id="19" name="TextBox 18"/>
            <p:cNvSpPr txBox="1"/>
            <p:nvPr/>
          </p:nvSpPr>
          <p:spPr>
            <a:xfrm>
              <a:off x="496119" y="2585594"/>
              <a:ext cx="1752190" cy="830996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Barátokkal érkeznek. Ez általában 4-5 fős társaságot jelent.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6119" y="2379899"/>
              <a:ext cx="1752190" cy="307777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568059" y="3767307"/>
            <a:ext cx="1440162" cy="1036691"/>
            <a:chOff x="496119" y="2379899"/>
            <a:chExt cx="1752190" cy="1036690"/>
          </a:xfrm>
          <a:noFill/>
        </p:grpSpPr>
        <p:sp>
          <p:nvSpPr>
            <p:cNvPr id="22" name="TextBox 21"/>
            <p:cNvSpPr txBox="1"/>
            <p:nvPr/>
          </p:nvSpPr>
          <p:spPr>
            <a:xfrm>
              <a:off x="496119" y="2585593"/>
              <a:ext cx="1752190" cy="830996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Bevételeiknek több mint 50%-át szolgáltatásokra költik.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96119" y="2379899"/>
              <a:ext cx="1752190" cy="307777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292234" y="3767307"/>
            <a:ext cx="1440162" cy="1036692"/>
            <a:chOff x="496119" y="2379899"/>
            <a:chExt cx="1752190" cy="1036691"/>
          </a:xfrm>
          <a:noFill/>
        </p:grpSpPr>
        <p:sp>
          <p:nvSpPr>
            <p:cNvPr id="25" name="TextBox 24"/>
            <p:cNvSpPr txBox="1"/>
            <p:nvPr/>
          </p:nvSpPr>
          <p:spPr>
            <a:xfrm>
              <a:off x="496119" y="2585594"/>
              <a:ext cx="1752190" cy="830996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Helybéliekkel nem érintkeznek, de érdekli őket a helyi kultúra!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96119" y="2379899"/>
              <a:ext cx="1752190" cy="307777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178853" y="2096581"/>
            <a:ext cx="133112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Kevésbé nyitottak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87136" y="2158137"/>
            <a:ext cx="193729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2000" dirty="0" smtClean="0">
                <a:solidFill>
                  <a:schemeClr val="bg1"/>
                </a:solidFill>
                <a:cs typeface="Arial" pitchFamily="34" charset="0"/>
              </a:rPr>
              <a:t>Buliturizmus</a:t>
            </a:r>
            <a:endParaRPr lang="ko-KR" altLang="en-US" sz="2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26781" y="2096580"/>
            <a:ext cx="13311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1400" dirty="0" err="1" smtClean="0">
                <a:solidFill>
                  <a:schemeClr val="bg1"/>
                </a:solidFill>
                <a:cs typeface="Arial" pitchFamily="34" charset="0"/>
              </a:rPr>
              <a:t>Living</a:t>
            </a:r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1400" dirty="0" err="1" smtClean="0">
                <a:solidFill>
                  <a:schemeClr val="bg1"/>
                </a:solidFill>
                <a:cs typeface="Arial" pitchFamily="34" charset="0"/>
              </a:rPr>
              <a:t>like</a:t>
            </a:r>
            <a:r>
              <a:rPr lang="hu-HU" altLang="ko-KR" sz="1400" dirty="0" smtClean="0">
                <a:solidFill>
                  <a:schemeClr val="bg1"/>
                </a:solidFill>
                <a:cs typeface="Arial" pitchFamily="34" charset="0"/>
              </a:rPr>
              <a:t> a local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06732" y="1521941"/>
            <a:ext cx="116443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Buborékban maradnak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66327" y="1430950"/>
            <a:ext cx="105972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technika használata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3944" y="2801292"/>
            <a:ext cx="139283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2-3 vendégéjszaka eltöltése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43622" y="2551651"/>
            <a:ext cx="112754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ctr"/>
            <a:r>
              <a:rPr lang="hu-HU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Közösségi média hat rájuk 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221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291830"/>
            <a:ext cx="9144000" cy="1368152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9"/>
          <p:cNvSpPr/>
          <p:nvPr/>
        </p:nvSpPr>
        <p:spPr>
          <a:xfrm>
            <a:off x="0" y="3291830"/>
            <a:ext cx="395536" cy="1368152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Block Arc 14"/>
          <p:cNvSpPr/>
          <p:nvPr/>
        </p:nvSpPr>
        <p:spPr>
          <a:xfrm rot="16200000">
            <a:off x="755765" y="3687685"/>
            <a:ext cx="576064" cy="576443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Text Placeholder 13"/>
          <p:cNvSpPr txBox="1">
            <a:spLocks/>
          </p:cNvSpPr>
          <p:nvPr/>
        </p:nvSpPr>
        <p:spPr>
          <a:xfrm>
            <a:off x="1475656" y="3409648"/>
            <a:ext cx="2304256" cy="113251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Designed</a:t>
            </a:r>
          </a:p>
        </p:txBody>
      </p:sp>
      <p:sp>
        <p:nvSpPr>
          <p:cNvPr id="14" name="Content Placeholder 4"/>
          <p:cNvSpPr txBox="1">
            <a:spLocks/>
          </p:cNvSpPr>
          <p:nvPr/>
        </p:nvSpPr>
        <p:spPr>
          <a:xfrm>
            <a:off x="3923928" y="3435846"/>
            <a:ext cx="4752528" cy="108012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You can simply impress your audience and add a unique zing and appeal to your Presentations. Get a modern PowerPoint  Presentation that is beautifully designed.  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CFF3C878-8AEB-4AC2-86C1-40E2366CCD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37525" y="4086223"/>
            <a:ext cx="432048" cy="455942"/>
          </a:xfrm>
          <a:prstGeom prst="rect">
            <a:avLst/>
          </a:prstGeom>
        </p:spPr>
      </p:pic>
      <p:pic>
        <p:nvPicPr>
          <p:cNvPr id="12" name="Kép helye 11"/>
          <p:cNvPicPr>
            <a:picLocks noGrp="1" noChangeAspect="1"/>
          </p:cNvPicPr>
          <p:nvPr>
            <p:ph type="pic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3" r="11323"/>
          <a:stretch>
            <a:fillRect/>
          </a:stretch>
        </p:blipFill>
        <p:spPr>
          <a:xfrm>
            <a:off x="0" y="1184474"/>
            <a:ext cx="2771800" cy="2033760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254" y="1184473"/>
            <a:ext cx="3430745" cy="203375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184473"/>
            <a:ext cx="2958836" cy="2033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463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Az </a:t>
            </a:r>
            <a:r>
              <a:rPr lang="hu-HU" altLang="ko-KR" dirty="0" err="1" smtClean="0"/>
              <a:t>overtourism</a:t>
            </a:r>
            <a:r>
              <a:rPr lang="hu-HU" altLang="ko-KR" dirty="0" smtClean="0"/>
              <a:t> mérési lehetőségei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" name="그룹 315">
            <a:extLst>
              <a:ext uri="{FF2B5EF4-FFF2-40B4-BE49-F238E27FC236}">
                <a16:creationId xmlns:a16="http://schemas.microsoft.com/office/drawing/2014/main" id="{6937C4F8-533A-4E51-A4C0-509EE14035BC}"/>
              </a:ext>
            </a:extLst>
          </p:cNvPr>
          <p:cNvGrpSpPr/>
          <p:nvPr/>
        </p:nvGrpSpPr>
        <p:grpSpPr>
          <a:xfrm>
            <a:off x="611560" y="1768903"/>
            <a:ext cx="2924414" cy="1720553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34B83E7E-0E89-4CC8-9137-066F8F4523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764D2098-AC1D-4964-B491-6651980C47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E50827A2-A057-460E-864B-86A83328F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C6F2254E-530C-4801-B2BA-CA2A5861EF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0" name="Kép 9">
            <a:extLst>
              <a:ext uri="{FF2B5EF4-FFF2-40B4-BE49-F238E27FC236}">
                <a16:creationId xmlns:a16="http://schemas.microsoft.com/office/drawing/2014/main" id="{7339EE17-F943-4AF3-AE25-A8349677A6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02218" y="3243321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949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alapvető mérési lehetőségek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églalap 3"/>
          <p:cNvSpPr/>
          <p:nvPr/>
        </p:nvSpPr>
        <p:spPr>
          <a:xfrm>
            <a:off x="179512" y="1203598"/>
            <a:ext cx="885698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Turisztikai </a:t>
            </a:r>
            <a:r>
              <a:rPr lang="hu-H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sűrűség, </a:t>
            </a:r>
            <a:r>
              <a:rPr lang="hu-H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(az </a:t>
            </a:r>
            <a:r>
              <a:rPr lang="hu-H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 négyzetkilométerre eső </a:t>
            </a:r>
            <a:r>
              <a:rPr lang="hu-H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vendégéjszaka száma),</a:t>
            </a:r>
            <a:endParaRPr lang="hu-H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Turisztikai </a:t>
            </a:r>
            <a:r>
              <a:rPr lang="hu-H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intenzitás, </a:t>
            </a:r>
            <a:r>
              <a:rPr lang="hu-H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(az </a:t>
            </a:r>
            <a:r>
              <a:rPr lang="hu-H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 lakosra jutó vendégéjszakát </a:t>
            </a:r>
            <a:r>
              <a:rPr lang="hu-H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értjük alatta),</a:t>
            </a:r>
            <a:endParaRPr lang="hu-H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turizmus </a:t>
            </a:r>
            <a:r>
              <a:rPr lang="hu-H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részesedésének mérése </a:t>
            </a:r>
            <a:r>
              <a:rPr lang="hu-H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bruttó hazai </a:t>
            </a:r>
            <a:r>
              <a:rPr lang="hu-H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termékben (Turisztikai GDP),</a:t>
            </a:r>
            <a:endParaRPr lang="hu-H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Turisztikai Penetrációs Index,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Területi különbségek elemzése, Hoover index, Klaszteranalízis, Shift-</a:t>
            </a:r>
            <a:r>
              <a:rPr lang="hu-H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Share</a:t>
            </a:r>
            <a:r>
              <a:rPr lang="hu-H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analízis,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elérhető szállodai ágyak, továbbá a magánszálláshelyek által kínált ágyak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egy négyzetkilométeren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való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megoszlásának a mérése,</a:t>
            </a: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Egy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reprezentatív minta segítségével a városok helyi lakosainak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megkérdezése, mennyire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pozitív vagy negatív benyomások érték a fő utazási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szezonban,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légi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utazás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intenzitásának, és a túlzsúfoltságnak a mérése.</a:t>
            </a:r>
          </a:p>
          <a:p>
            <a:endParaRPr lang="hu-HU" dirty="0">
              <a:latin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303769473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3" ma:contentTypeDescription="Új dokumentum létrehozása." ma:contentTypeScope="" ma:versionID="c23bfd4ab80462c9dfd759921dcf26e6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01a4622fc9b5fc2aea83d744953b9b87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238E1A-69D5-4184-A3CB-A17BF6FAD80A}">
  <ds:schemaRefs>
    <ds:schemaRef ds:uri="http://schemas.microsoft.com/office/infopath/2007/PartnerControls"/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6ad025bc-9453-4e28-b64e-60578e9b89e7"/>
    <ds:schemaRef ds:uri="e497d766-9098-4312-9063-c7203b20471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939A596-D1A6-4DAB-B980-ABD5763091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B63C8F-7465-4888-847D-A1586F7399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2405</Words>
  <Application>Microsoft Office PowerPoint</Application>
  <PresentationFormat>Diavetítés a képernyőre (16:9 oldalarány)</PresentationFormat>
  <Paragraphs>317</Paragraphs>
  <Slides>35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3</vt:i4>
      </vt:variant>
      <vt:variant>
        <vt:lpstr>Diacímek</vt:lpstr>
      </vt:variant>
      <vt:variant>
        <vt:i4>35</vt:i4>
      </vt:variant>
    </vt:vector>
  </HeadingPairs>
  <TitlesOfParts>
    <vt:vector size="44" baseType="lpstr">
      <vt:lpstr>맑은 고딕</vt:lpstr>
      <vt:lpstr>Arial</vt:lpstr>
      <vt:lpstr>Arial Unicode MS</vt:lpstr>
      <vt:lpstr>Calibri</vt:lpstr>
      <vt:lpstr>Times New Roman</vt:lpstr>
      <vt:lpstr>TimesNewRomanPSMT</vt:lpstr>
      <vt:lpstr>Cover and End Slide Master</vt:lpstr>
      <vt:lpstr>Contents Slide Master</vt:lpstr>
      <vt:lpstr>Section Break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Tanár</cp:lastModifiedBy>
  <cp:revision>278</cp:revision>
  <dcterms:created xsi:type="dcterms:W3CDTF">2016-12-05T23:26:54Z</dcterms:created>
  <dcterms:modified xsi:type="dcterms:W3CDTF">2020-11-11T22:10:36Z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0x0101006EB6529532E12541A66AA8D5596F9D6F</vt:lpwstr>
  </property>
</Properties>
</file>